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jpeg" ContentType="image/jpeg"/>
  <Override PartName="/ppt/media/image25.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zh-CN" sz="4400" spc="-1" strike="noStrike">
                <a:latin typeface="Arial"/>
              </a:rPr>
              <a:t>单击以移动幻灯片</a:t>
            </a:r>
            <a:endParaRPr b="0" lang="en-US" sz="4400" spc="-1" strike="noStrike">
              <a:latin typeface="Arial"/>
            </a:endParaRPr>
          </a:p>
        </p:txBody>
      </p:sp>
      <p:sp>
        <p:nvSpPr>
          <p:cNvPr id="1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zh-CN" sz="2000" spc="-1" strike="noStrike">
                <a:latin typeface="Arial"/>
              </a:rPr>
              <a:t>点击编辑备注格式</a:t>
            </a:r>
            <a:endParaRPr b="0" lang="en-US" sz="2000" spc="-1" strike="noStrike">
              <a:latin typeface="Arial"/>
            </a:endParaRPr>
          </a:p>
        </p:txBody>
      </p:sp>
      <p:sp>
        <p:nvSpPr>
          <p:cNvPr id="169"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&lt;页眉&gt;</a:t>
            </a:r>
            <a:endParaRPr b="0" lang="en-US" sz="1400" spc="-1" strike="noStrike">
              <a:latin typeface="Times New Roman"/>
            </a:endParaRPr>
          </a:p>
        </p:txBody>
      </p:sp>
      <p:sp>
        <p:nvSpPr>
          <p:cNvPr id="170" name="PlaceHolder 4"/>
          <p:cNvSpPr>
            <a:spLocks noGrp="1"/>
          </p:cNvSpPr>
          <p:nvPr>
            <p:ph type="dt" idx="5"/>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&lt;日期/时间&gt;</a:t>
            </a:r>
            <a:endParaRPr b="0" lang="en-US" sz="1400" spc="-1" strike="noStrike">
              <a:latin typeface="Times New Roman"/>
            </a:endParaRPr>
          </a:p>
        </p:txBody>
      </p:sp>
      <p:sp>
        <p:nvSpPr>
          <p:cNvPr id="171" name="PlaceHolder 5"/>
          <p:cNvSpPr>
            <a:spLocks noGrp="1"/>
          </p:cNvSpPr>
          <p:nvPr>
            <p:ph type="ftr" idx="6"/>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&lt;页脚&gt;</a:t>
            </a:r>
            <a:endParaRPr b="0" lang="en-US" sz="1400" spc="-1" strike="noStrike">
              <a:latin typeface="Times New Roman"/>
            </a:endParaRPr>
          </a:p>
        </p:txBody>
      </p:sp>
      <p:sp>
        <p:nvSpPr>
          <p:cNvPr id="172" name="PlaceHolder 6"/>
          <p:cNvSpPr>
            <a:spLocks noGrp="1"/>
          </p:cNvSpPr>
          <p:nvPr>
            <p:ph type="sldNum" idx="7"/>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D7B9A627-4AAA-4229-9425-342526467740}" type="slidenum">
              <a:rPr b="0" lang="en-US" sz="1400" spc="-1" strike="noStrike">
                <a:latin typeface="Times New Roman"/>
              </a:rPr>
              <a:t>&lt;编号&gt;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380880" y="685800"/>
            <a:ext cx="6094800" cy="3427920"/>
          </a:xfrm>
          <a:prstGeom prst="rect">
            <a:avLst/>
          </a:prstGeom>
          <a:ln w="0">
            <a:noFill/>
          </a:ln>
        </p:spPr>
      </p:sp>
      <p:sp>
        <p:nvSpPr>
          <p:cNvPr id="252"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380880" y="685800"/>
            <a:ext cx="6094800" cy="3427920"/>
          </a:xfrm>
          <a:prstGeom prst="rect">
            <a:avLst/>
          </a:prstGeom>
          <a:ln w="0">
            <a:noFill/>
          </a:ln>
        </p:spPr>
      </p:sp>
      <p:sp>
        <p:nvSpPr>
          <p:cNvPr id="254"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380880" y="685800"/>
            <a:ext cx="6094800" cy="3427920"/>
          </a:xfrm>
          <a:prstGeom prst="rect">
            <a:avLst/>
          </a:prstGeom>
          <a:ln w="0">
            <a:noFill/>
          </a:ln>
        </p:spPr>
      </p:sp>
      <p:sp>
        <p:nvSpPr>
          <p:cNvPr id="256"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380880" y="685800"/>
            <a:ext cx="6094800" cy="3427920"/>
          </a:xfrm>
          <a:prstGeom prst="rect">
            <a:avLst/>
          </a:prstGeom>
          <a:ln w="0">
            <a:noFill/>
          </a:ln>
        </p:spPr>
      </p:sp>
      <p:sp>
        <p:nvSpPr>
          <p:cNvPr id="258"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380880" y="685800"/>
            <a:ext cx="6094800" cy="3427920"/>
          </a:xfrm>
          <a:prstGeom prst="rect">
            <a:avLst/>
          </a:prstGeom>
          <a:ln w="0">
            <a:noFill/>
          </a:ln>
        </p:spPr>
      </p:sp>
      <p:sp>
        <p:nvSpPr>
          <p:cNvPr id="260"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380880" y="685800"/>
            <a:ext cx="6094800" cy="3427920"/>
          </a:xfrm>
          <a:prstGeom prst="rect">
            <a:avLst/>
          </a:prstGeom>
          <a:ln w="0">
            <a:noFill/>
          </a:ln>
        </p:spPr>
      </p:sp>
      <p:sp>
        <p:nvSpPr>
          <p:cNvPr id="262"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380880" y="685800"/>
            <a:ext cx="6094800" cy="3427920"/>
          </a:xfrm>
          <a:prstGeom prst="rect">
            <a:avLst/>
          </a:prstGeom>
          <a:ln w="0">
            <a:noFill/>
          </a:ln>
        </p:spPr>
      </p:sp>
      <p:sp>
        <p:nvSpPr>
          <p:cNvPr id="264"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380880" y="685800"/>
            <a:ext cx="6094800" cy="3427920"/>
          </a:xfrm>
          <a:prstGeom prst="rect">
            <a:avLst/>
          </a:prstGeom>
          <a:ln w="0">
            <a:noFill/>
          </a:ln>
        </p:spPr>
      </p:sp>
      <p:sp>
        <p:nvSpPr>
          <p:cNvPr id="266"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380880" y="685800"/>
            <a:ext cx="6094800" cy="3427920"/>
          </a:xfrm>
          <a:prstGeom prst="rect">
            <a:avLst/>
          </a:prstGeom>
          <a:ln w="0">
            <a:noFill/>
          </a:ln>
        </p:spPr>
      </p:sp>
      <p:sp>
        <p:nvSpPr>
          <p:cNvPr id="268"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380880" y="685800"/>
            <a:ext cx="6094800" cy="3427920"/>
          </a:xfrm>
          <a:prstGeom prst="rect">
            <a:avLst/>
          </a:prstGeom>
          <a:ln w="0">
            <a:noFill/>
          </a:ln>
        </p:spPr>
      </p:sp>
      <p:sp>
        <p:nvSpPr>
          <p:cNvPr id="270"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380880" y="685800"/>
            <a:ext cx="6095160" cy="3428280"/>
          </a:xfrm>
          <a:prstGeom prst="rect">
            <a:avLst/>
          </a:prstGeom>
          <a:ln w="0">
            <a:noFill/>
          </a:ln>
        </p:spPr>
      </p:sp>
      <p:sp>
        <p:nvSpPr>
          <p:cNvPr id="248"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380880" y="685800"/>
            <a:ext cx="6094800" cy="3427920"/>
          </a:xfrm>
          <a:prstGeom prst="rect">
            <a:avLst/>
          </a:prstGeom>
          <a:ln w="0">
            <a:noFill/>
          </a:ln>
        </p:spPr>
      </p:sp>
      <p:sp>
        <p:nvSpPr>
          <p:cNvPr id="250" name="PlaceHolder 2"/>
          <p:cNvSpPr>
            <a:spLocks noGrp="1"/>
          </p:cNvSpPr>
          <p:nvPr>
            <p:ph type="body"/>
          </p:nvPr>
        </p:nvSpPr>
        <p:spPr>
          <a:xfrm>
            <a:off x="914400" y="4343400"/>
            <a:ext cx="5028120" cy="4113720"/>
          </a:xfrm>
          <a:prstGeom prst="rect">
            <a:avLst/>
          </a:prstGeom>
          <a:noFill/>
          <a:ln w="0">
            <a:noFill/>
          </a:ln>
        </p:spPr>
        <p:txBody>
          <a:bodyPr lIns="90000" rIns="90000" tIns="45000" bIns="45000" anchor="t">
            <a:noAutofit/>
          </a:bodyPr>
          <a:p>
            <a:pPr marL="216000" indent="-216000">
              <a:lnSpc>
                <a:spcPct val="100000"/>
              </a:lnSpc>
              <a:buNone/>
              <a:tabLst>
                <a:tab algn="l" pos="0"/>
              </a:tabLst>
            </a:pPr>
            <a:r>
              <a:rPr b="0" lang="en-US" sz="2000" spc="-1" strike="noStrike">
                <a:latin typeface="Arial"/>
              </a:rPr>
              <a:t>In general, pre-trained language models are learned on a lot of text data in a self-supervised manner, and then fine-turned on downstream tasks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very popular and can effectively improve the performance of many of natural language processing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In the past year , one of the important trends of pre-trained language models is their increasing model size ,which leads to lower perplexity in pre-training and better performances on downstream tasks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Although they are very successful, however, they are trained on plain text and do not introduce language knowledge, world knowledge etc. In addition, these large models are trained using autoregression, which does not perform well in solving downstream language understanding problems.</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BE8AA092-E352-4B74-8AE0-7E7FCE78B7CD}"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800BFEFB-7E1D-4CFA-B132-03A9DB294FAA}"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1"/>
          </p:nvPr>
        </p:nvSpPr>
        <p:spPr/>
        <p:txBody>
          <a:bodyPr/>
          <a:p>
            <a:fld id="{7150BE8F-54A8-484B-8710-4D12502456EB}"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1"/>
          </p:nvPr>
        </p:nvSpPr>
        <p:spPr/>
        <p:txBody>
          <a:bodyPr/>
          <a:p>
            <a:fld id="{C1C80313-FFD7-4A13-924F-B3C27F993B65}"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7728A461-A796-40CC-8F4E-A0B601E9AB2A}"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0E914824-F57D-430E-A3E9-5FDF68E53539}"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2"/>
          </p:nvPr>
        </p:nvSpPr>
        <p:spPr/>
        <p:txBody>
          <a:bodyPr/>
          <a:p>
            <a:fld id="{2D059AA5-573E-444A-A0AB-32CBF3EFC949}"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C01A3BEA-1324-4D4A-8639-592A200EB409}"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2"/>
          </p:nvPr>
        </p:nvSpPr>
        <p:spPr/>
        <p:txBody>
          <a:bodyPr/>
          <a:p>
            <a:fld id="{03733E48-58B0-4452-A7CF-2C908DE1AA56}"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A7142E61-BE54-4BFB-80EF-5B019CC79070}"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E0516F40-6BC2-4CB7-9696-74BDAEFA1ECB}"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736F3C54-A6AC-4F6E-86BD-A988697E56BC}"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02BA2EFD-188C-49B9-9B31-E391C21AEA98}"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F72DA6D9-A742-4DAC-9438-5B425A4A2F26}"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4F3B2164-D015-458A-B740-D51EE5FE9B67}"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2"/>
          </p:nvPr>
        </p:nvSpPr>
        <p:spPr/>
        <p:txBody>
          <a:bodyPr/>
          <a:p>
            <a:fld id="{E34E834B-662D-4B8F-BCCC-EF703CC69E17}"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2"/>
          </p:nvPr>
        </p:nvSpPr>
        <p:spPr/>
        <p:txBody>
          <a:bodyPr/>
          <a:p>
            <a:fld id="{7FD5E830-FBA7-4CFE-BA1E-3901D8B8E82D}"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BF876959-53C4-4467-B90F-25E49F2D892A}"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3"/>
          </p:nvPr>
        </p:nvSpPr>
        <p:spPr/>
        <p:txBody>
          <a:bodyPr/>
          <a:p>
            <a:fld id="{8C41BE84-B592-4BC6-A07C-31A207815E2B}"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3"/>
          </p:nvPr>
        </p:nvSpPr>
        <p:spPr/>
        <p:txBody>
          <a:bodyPr/>
          <a:p>
            <a:fld id="{A6E7C4CD-C323-443B-B50E-F7C323113707}"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3"/>
          </p:nvPr>
        </p:nvSpPr>
        <p:spPr/>
        <p:txBody>
          <a:bodyPr/>
          <a:p>
            <a:fld id="{DC93502A-B32E-450C-AED5-DE3611E416AD}"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3"/>
          </p:nvPr>
        </p:nvSpPr>
        <p:spPr/>
        <p:txBody>
          <a:bodyPr/>
          <a:p>
            <a:fld id="{5DA5EEB8-B852-486E-BEB6-9784ED780B20}"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1"/>
          </p:nvPr>
        </p:nvSpPr>
        <p:spPr/>
        <p:txBody>
          <a:bodyPr/>
          <a:p>
            <a:fld id="{57B87CB3-CE13-4EE2-8BBF-2E2B2F6F52C4}"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3"/>
          </p:nvPr>
        </p:nvSpPr>
        <p:spPr/>
        <p:txBody>
          <a:bodyPr/>
          <a:p>
            <a:fld id="{AF7458EE-0E65-48E1-AE5D-695C1959421F}"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3"/>
          </p:nvPr>
        </p:nvSpPr>
        <p:spPr/>
        <p:txBody>
          <a:bodyPr/>
          <a:p>
            <a:fld id="{E7F1AD8D-50AF-4661-85DA-4812E0F7089F}"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3"/>
          </p:nvPr>
        </p:nvSpPr>
        <p:spPr/>
        <p:txBody>
          <a:bodyPr/>
          <a:p>
            <a:fld id="{88ED15E9-3D0E-4EE0-BDC7-4474916AABED}"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3"/>
          </p:nvPr>
        </p:nvSpPr>
        <p:spPr/>
        <p:txBody>
          <a:bodyPr/>
          <a:p>
            <a:fld id="{E2B93DAE-B2ED-42EE-A7B9-F4BE9C843D1F}"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3"/>
          </p:nvPr>
        </p:nvSpPr>
        <p:spPr/>
        <p:txBody>
          <a:bodyPr/>
          <a:p>
            <a:fld id="{CBC1F67D-2831-42B9-9046-3CC98F58B165}"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3"/>
          </p:nvPr>
        </p:nvSpPr>
        <p:spPr/>
        <p:txBody>
          <a:bodyPr/>
          <a:p>
            <a:fld id="{8D6D517E-AE45-4E5C-AA11-1ED8B19CD997}"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3"/>
          </p:nvPr>
        </p:nvSpPr>
        <p:spPr/>
        <p:txBody>
          <a:bodyPr/>
          <a:p>
            <a:fld id="{FFF82B63-3663-478B-A1AB-CDA8B8ECA176}"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BDA582ED-2A61-4325-A06D-C9BA2E266169}"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4"/>
          </p:nvPr>
        </p:nvSpPr>
        <p:spPr/>
        <p:txBody>
          <a:bodyPr/>
          <a:p>
            <a:fld id="{6B14EC88-6002-4F4D-8E22-19E43C76D894}"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4"/>
          </p:nvPr>
        </p:nvSpPr>
        <p:spPr/>
        <p:txBody>
          <a:bodyPr/>
          <a:p>
            <a:fld id="{3255F260-D9B2-4FF2-8BC8-58C7A8867927}"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B9262624-AAE1-4BC3-8E52-0FC73295B689}"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4"/>
          </p:nvPr>
        </p:nvSpPr>
        <p:spPr/>
        <p:txBody>
          <a:bodyPr/>
          <a:p>
            <a:fld id="{83C52234-AB8E-43FF-8455-A42847821CFC}"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4"/>
          </p:nvPr>
        </p:nvSpPr>
        <p:spPr/>
        <p:txBody>
          <a:bodyPr/>
          <a:p>
            <a:fld id="{E35F0C29-C580-4F87-9667-64CAA16E1196}"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4"/>
          </p:nvPr>
        </p:nvSpPr>
        <p:spPr/>
        <p:txBody>
          <a:bodyPr/>
          <a:p>
            <a:fld id="{27FCDDB5-AFF2-4F0C-ACD4-B6822C6B312A}"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4"/>
          </p:nvPr>
        </p:nvSpPr>
        <p:spPr/>
        <p:txBody>
          <a:bodyPr/>
          <a:p>
            <a:fld id="{1DF0BE94-87FD-469E-B57D-FFDE5189F046}"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4"/>
          </p:nvPr>
        </p:nvSpPr>
        <p:spPr/>
        <p:txBody>
          <a:bodyPr/>
          <a:p>
            <a:fld id="{2570A517-010D-4359-8EF9-98FB8AF9B8BE}"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4"/>
          </p:nvPr>
        </p:nvSpPr>
        <p:spPr/>
        <p:txBody>
          <a:bodyPr/>
          <a:p>
            <a:fld id="{4E6A078F-D11F-47E4-8CB1-3E0EBEDA6792}"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4"/>
          </p:nvPr>
        </p:nvSpPr>
        <p:spPr/>
        <p:txBody>
          <a:bodyPr/>
          <a:p>
            <a:fld id="{5F179847-29A6-4093-9F25-1959A3B5E987}"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4"/>
          </p:nvPr>
        </p:nvSpPr>
        <p:spPr/>
        <p:txBody>
          <a:bodyPr/>
          <a:p>
            <a:fld id="{BB5F3FF6-DD37-4CE0-902D-09B48A6B2F9F}"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4"/>
          </p:nvPr>
        </p:nvSpPr>
        <p:spPr/>
        <p:txBody>
          <a:bodyPr/>
          <a:p>
            <a:fld id="{705FD945-DBF8-4720-B9F5-846EF6338181}"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1"/>
          </p:nvPr>
        </p:nvSpPr>
        <p:spPr/>
        <p:txBody>
          <a:bodyPr/>
          <a:p>
            <a:fld id="{BF6863AA-2E35-4982-B0B4-21753838872E}"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8A2A6641-896C-4F83-82D5-F92AC9FCF7B7}"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A335FA49-815B-431E-A2F4-8351E0AE0EB6}"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1909F288-C525-4CC6-8EE7-AE6C7DAB305A}"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1DEE3473-E6F0-4583-8997-281FC8B79006}"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erade Verbindung 104"/>
          <p:cNvSpPr/>
          <p:nvPr/>
        </p:nvSpPr>
        <p:spPr>
          <a:xfrm>
            <a:off x="334800" y="6516360"/>
            <a:ext cx="10513440" cy="360"/>
          </a:xfrm>
          <a:prstGeom prst="line">
            <a:avLst/>
          </a:prstGeom>
          <a:ln w="19050">
            <a:solidFill>
              <a:srgbClr val="00883a"/>
            </a:solidFill>
            <a:round/>
          </a:ln>
        </p:spPr>
        <p:style>
          <a:lnRef idx="0"/>
          <a:fillRef idx="0"/>
          <a:effectRef idx="0"/>
          <a:fontRef idx="minor"/>
        </p:style>
      </p:sp>
      <p:pic>
        <p:nvPicPr>
          <p:cNvPr id="1" name="Grafik 3" descr="Grafik 3"/>
          <p:cNvPicPr/>
          <p:nvPr/>
        </p:nvPicPr>
        <p:blipFill>
          <a:blip r:embed="rId2"/>
          <a:stretch/>
        </p:blipFill>
        <p:spPr>
          <a:xfrm>
            <a:off x="10848600" y="6319800"/>
            <a:ext cx="995760" cy="392400"/>
          </a:xfrm>
          <a:prstGeom prst="rect">
            <a:avLst/>
          </a:prstGeom>
          <a:ln w="12700">
            <a:noFill/>
          </a:ln>
        </p:spPr>
      </p:pic>
      <p:sp>
        <p:nvSpPr>
          <p:cNvPr id="2" name="Rechteck 7"/>
          <p:cNvSpPr/>
          <p:nvPr/>
        </p:nvSpPr>
        <p:spPr>
          <a:xfrm>
            <a:off x="0" y="1484280"/>
            <a:ext cx="5374800" cy="5372640"/>
          </a:xfrm>
          <a:prstGeom prst="rect">
            <a:avLst/>
          </a:prstGeom>
          <a:solidFill>
            <a:srgbClr val="00883a"/>
          </a:solidFill>
          <a:ln w="12700">
            <a:noFill/>
          </a:ln>
        </p:spPr>
        <p:style>
          <a:lnRef idx="0"/>
          <a:fillRef idx="0"/>
          <a:effectRef idx="0"/>
          <a:fontRef idx="minor"/>
        </p:style>
      </p:sp>
      <p:sp>
        <p:nvSpPr>
          <p:cNvPr id="3" name="Gerade Verbindung 4"/>
          <p:cNvSpPr/>
          <p:nvPr/>
        </p:nvSpPr>
        <p:spPr>
          <a:xfrm>
            <a:off x="334080" y="4149000"/>
            <a:ext cx="11522880" cy="360"/>
          </a:xfrm>
          <a:prstGeom prst="line">
            <a:avLst/>
          </a:prstGeom>
          <a:ln w="19050">
            <a:solidFill>
              <a:srgbClr val="00883a"/>
            </a:solidFill>
            <a:round/>
          </a:ln>
        </p:spPr>
        <p:style>
          <a:lnRef idx="0"/>
          <a:fillRef idx="0"/>
          <a:effectRef idx="0"/>
          <a:fontRef idx="minor"/>
        </p:style>
      </p:sp>
      <p:sp>
        <p:nvSpPr>
          <p:cNvPr id="4" name="Rechteck 1"/>
          <p:cNvSpPr/>
          <p:nvPr/>
        </p:nvSpPr>
        <p:spPr>
          <a:xfrm>
            <a:off x="0" y="6381720"/>
            <a:ext cx="12191040" cy="475200"/>
          </a:xfrm>
          <a:prstGeom prst="rect">
            <a:avLst/>
          </a:prstGeom>
          <a:solidFill>
            <a:srgbClr val="00883a"/>
          </a:solidFill>
          <a:ln w="12700">
            <a:noFill/>
          </a:ln>
        </p:spPr>
        <p:style>
          <a:lnRef idx="0"/>
          <a:fillRef idx="0"/>
          <a:effectRef idx="0"/>
          <a:fontRef idx="minor"/>
        </p:style>
      </p:sp>
      <p:pic>
        <p:nvPicPr>
          <p:cNvPr id="5" name="Bildplatzhalter 6" descr="Bildplatzhalter 6"/>
          <p:cNvPicPr/>
          <p:nvPr/>
        </p:nvPicPr>
        <p:blipFill>
          <a:blip r:embed="rId3"/>
          <a:srcRect l="7762" t="0" r="7762" b="0"/>
          <a:stretch/>
        </p:blipFill>
        <p:spPr>
          <a:xfrm>
            <a:off x="5374800" y="1484640"/>
            <a:ext cx="6816240" cy="5372640"/>
          </a:xfrm>
          <a:prstGeom prst="rect">
            <a:avLst/>
          </a:prstGeom>
          <a:ln w="12700">
            <a:noFill/>
          </a:ln>
        </p:spPr>
      </p:pic>
      <p:pic>
        <p:nvPicPr>
          <p:cNvPr id="6" name="Grafik 15" descr="Grafik 15"/>
          <p:cNvPicPr/>
          <p:nvPr/>
        </p:nvPicPr>
        <p:blipFill>
          <a:blip r:embed="rId4"/>
          <a:stretch/>
        </p:blipFill>
        <p:spPr>
          <a:xfrm>
            <a:off x="446400" y="442800"/>
            <a:ext cx="11301840" cy="824400"/>
          </a:xfrm>
          <a:prstGeom prst="rect">
            <a:avLst/>
          </a:prstGeom>
          <a:ln w="12700">
            <a:noFill/>
          </a:ln>
        </p:spPr>
      </p:pic>
      <p:sp>
        <p:nvSpPr>
          <p:cNvPr id="7" name="PlaceHolder 1"/>
          <p:cNvSpPr>
            <a:spLocks noGrp="1"/>
          </p:cNvSpPr>
          <p:nvPr>
            <p:ph type="title"/>
          </p:nvPr>
        </p:nvSpPr>
        <p:spPr>
          <a:xfrm>
            <a:off x="333360" y="188640"/>
            <a:ext cx="11523240" cy="1078560"/>
          </a:xfrm>
          <a:prstGeom prst="rect">
            <a:avLst/>
          </a:prstGeom>
          <a:noFill/>
          <a:ln w="0">
            <a:noFill/>
          </a:ln>
        </p:spPr>
        <p:txBody>
          <a:bodyPr lIns="0" rIns="0" tIns="0" bIns="0" anchor="ctr">
            <a:noAutofit/>
          </a:bodyPr>
          <a:p>
            <a:r>
              <a:rPr b="0" lang="zh-CN" sz="1800" spc="-1" strike="noStrike">
                <a:latin typeface="Arial"/>
              </a:rPr>
              <a:t>单击以编辑标题文本格式</a:t>
            </a:r>
            <a:endParaRPr b="0" lang="en-US" sz="1800" spc="-1" strike="noStrike">
              <a:latin typeface="Arial"/>
            </a:endParaRPr>
          </a:p>
        </p:txBody>
      </p:sp>
      <p:sp>
        <p:nvSpPr>
          <p:cNvPr id="8" name="PlaceHolder 2"/>
          <p:cNvSpPr>
            <a:spLocks noGrp="1"/>
          </p:cNvSpPr>
          <p:nvPr>
            <p:ph type="body"/>
          </p:nvPr>
        </p:nvSpPr>
        <p:spPr>
          <a:xfrm>
            <a:off x="336240" y="1268280"/>
            <a:ext cx="11520720" cy="51123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pc="-1" strike="noStrike">
                <a:latin typeface="Arial"/>
              </a:rPr>
              <a:t>点击以编辑提纲文本格式</a:t>
            </a:r>
            <a:endParaRPr b="0" lang="en-US" sz="1800" spc="-1" strike="noStrike">
              <a:latin typeface="Arial"/>
            </a:endParaRPr>
          </a:p>
          <a:p>
            <a:pPr lvl="1" marL="864000" indent="-324000">
              <a:spcBef>
                <a:spcPts val="1134"/>
              </a:spcBef>
              <a:buClr>
                <a:srgbClr val="000000"/>
              </a:buClr>
              <a:buSzPct val="75000"/>
              <a:buFont typeface="Symbol" charset="2"/>
              <a:buChar char=""/>
            </a:pPr>
            <a:r>
              <a:rPr b="0" lang="zh-CN" sz="1800" spc="-1" strike="noStrike">
                <a:latin typeface="Arial"/>
              </a:rPr>
              <a:t>第二提纲级别</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zh-CN" sz="1800" spc="-1" strike="noStrike">
                <a:latin typeface="Arial"/>
              </a:rPr>
              <a:t>第三提纲级别</a:t>
            </a:r>
            <a:endParaRPr b="0" lang="en-US" sz="1800" spc="-1" strike="noStrike">
              <a:latin typeface="Arial"/>
            </a:endParaRPr>
          </a:p>
          <a:p>
            <a:pPr lvl="3" marL="1728000" indent="-216000">
              <a:spcBef>
                <a:spcPts val="567"/>
              </a:spcBef>
              <a:buClr>
                <a:srgbClr val="000000"/>
              </a:buClr>
              <a:buSzPct val="75000"/>
              <a:buFont typeface="Symbol" charset="2"/>
              <a:buChar char=""/>
            </a:pPr>
            <a:r>
              <a:rPr b="0" lang="zh-CN" sz="1800" spc="-1" strike="noStrike">
                <a:latin typeface="Arial"/>
              </a:rPr>
              <a:t>第四提纲级别</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zh-CN" sz="1800" spc="-1" strike="noStrike">
                <a:latin typeface="Arial"/>
              </a:rPr>
              <a:t>第五提纲级别</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zh-CN" sz="1800" spc="-1" strike="noStrike">
                <a:latin typeface="Arial"/>
              </a:rPr>
              <a:t>第六提纲级别</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zh-CN" sz="1800" spc="-1" strike="noStrike">
                <a:latin typeface="Arial"/>
              </a:rPr>
              <a:t>第七提纲级别</a:t>
            </a:r>
            <a:endParaRPr b="0" lang="en-US" sz="1800" spc="-1" strike="noStrike">
              <a:latin typeface="Arial"/>
            </a:endParaRPr>
          </a:p>
        </p:txBody>
      </p:sp>
      <p:sp>
        <p:nvSpPr>
          <p:cNvPr id="9" name="PlaceHolder 3"/>
          <p:cNvSpPr>
            <a:spLocks noGrp="1"/>
          </p:cNvSpPr>
          <p:nvPr>
            <p:ph type="sldNum" idx="1"/>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60317612-8493-4D23-81C2-9829764769F6}" type="slidenum">
              <a:rPr b="1" lang="en-US" sz="1100" spc="-1" strike="noStrike">
                <a:solidFill>
                  <a:srgbClr val="808080"/>
                </a:solidFill>
                <a:latin typeface="Arial"/>
                <a:ea typeface="Arial"/>
              </a:rPr>
              <a:t>&lt;编号&gt;</a:t>
            </a:fld>
            <a:endParaRPr b="0" lang="en-US"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Gerade Verbindung 4"/>
          <p:cNvSpPr/>
          <p:nvPr/>
        </p:nvSpPr>
        <p:spPr>
          <a:xfrm>
            <a:off x="334080" y="3116880"/>
            <a:ext cx="11522880" cy="360"/>
          </a:xfrm>
          <a:prstGeom prst="line">
            <a:avLst/>
          </a:prstGeom>
          <a:ln w="19050">
            <a:solidFill>
              <a:srgbClr val="00883a"/>
            </a:solidFill>
            <a:round/>
          </a:ln>
        </p:spPr>
        <p:style>
          <a:lnRef idx="0"/>
          <a:fillRef idx="0"/>
          <a:effectRef idx="0"/>
          <a:fontRef idx="minor"/>
        </p:style>
      </p:sp>
      <p:sp>
        <p:nvSpPr>
          <p:cNvPr id="47" name="Gerade Verbindung 12"/>
          <p:cNvSpPr/>
          <p:nvPr/>
        </p:nvSpPr>
        <p:spPr>
          <a:xfrm>
            <a:off x="334080" y="1342800"/>
            <a:ext cx="11522880" cy="360"/>
          </a:xfrm>
          <a:prstGeom prst="line">
            <a:avLst/>
          </a:prstGeom>
          <a:ln w="38100">
            <a:solidFill>
              <a:srgbClr val="00883a"/>
            </a:solidFill>
            <a:round/>
          </a:ln>
        </p:spPr>
        <p:style>
          <a:lnRef idx="0"/>
          <a:fillRef idx="0"/>
          <a:effectRef idx="0"/>
          <a:fontRef idx="minor"/>
        </p:style>
      </p:sp>
      <p:sp>
        <p:nvSpPr>
          <p:cNvPr id="48" name="PlaceHolder 1"/>
          <p:cNvSpPr>
            <a:spLocks noGrp="1"/>
          </p:cNvSpPr>
          <p:nvPr>
            <p:ph type="sldNum" idx="2"/>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D2BDFAB9-1DF5-4793-9D63-BE57D556999F}" type="slidenum">
              <a:rPr b="1" lang="en-US" sz="1100" spc="-1" strike="noStrike">
                <a:solidFill>
                  <a:srgbClr val="808080"/>
                </a:solidFill>
                <a:latin typeface="Arial"/>
                <a:ea typeface="Arial"/>
              </a:rPr>
              <a:t>&lt;编号&gt;</a:t>
            </a:fld>
            <a:endParaRPr b="0" lang="en-US" sz="1100" spc="-1" strike="noStrike">
              <a:latin typeface="Times New Roman"/>
            </a:endParaRPr>
          </a:p>
        </p:txBody>
      </p:sp>
      <p:sp>
        <p:nvSpPr>
          <p:cNvPr id="4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zh-CN" sz="4400" spc="-1" strike="noStrike">
                <a:latin typeface="Arial"/>
              </a:rPr>
              <a:t>单击以编辑标题文本格式</a:t>
            </a:r>
            <a:endParaRPr b="0" lang="en-US" sz="4400" spc="-1" strike="noStrike">
              <a:latin typeface="Arial"/>
            </a:endParaRPr>
          </a:p>
        </p:txBody>
      </p:sp>
      <p:sp>
        <p:nvSpPr>
          <p:cNvPr id="5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latin typeface="Arial"/>
              </a:rPr>
              <a:t>点击以编辑提纲文本格式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zh-CN" sz="2800" spc="-1" strike="noStrike">
                <a:latin typeface="Arial"/>
              </a:rPr>
              <a:t>第二提纲级别</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zh-CN" sz="2400" spc="-1" strike="noStrike">
                <a:latin typeface="Arial"/>
              </a:rPr>
              <a:t>第三提纲级别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zh-CN" sz="2000" spc="-1" strike="noStrike">
                <a:latin typeface="Arial"/>
              </a:rPr>
              <a:t>第四提纲级别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zh-CN" sz="2000" spc="-1" strike="noStrike">
                <a:latin typeface="Arial"/>
              </a:rPr>
              <a:t>第五提纲级别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zh-CN" sz="2000" spc="-1" strike="noStrike">
                <a:latin typeface="Arial"/>
              </a:rPr>
              <a:t>第六提纲级别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zh-CN" sz="2000" spc="-1" strike="noStrike">
                <a:latin typeface="Arial"/>
              </a:rPr>
              <a:t>第七提纲级别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Gerade Verbindung 4"/>
          <p:cNvSpPr/>
          <p:nvPr/>
        </p:nvSpPr>
        <p:spPr>
          <a:xfrm>
            <a:off x="334080" y="3116880"/>
            <a:ext cx="11522880" cy="360"/>
          </a:xfrm>
          <a:prstGeom prst="line">
            <a:avLst/>
          </a:prstGeom>
          <a:ln w="19050">
            <a:solidFill>
              <a:srgbClr val="00883a"/>
            </a:solidFill>
            <a:round/>
          </a:ln>
        </p:spPr>
        <p:style>
          <a:lnRef idx="0"/>
          <a:fillRef idx="0"/>
          <a:effectRef idx="0"/>
          <a:fontRef idx="minor"/>
        </p:style>
      </p:sp>
      <p:sp>
        <p:nvSpPr>
          <p:cNvPr id="88" name="Gerade Verbindung 12"/>
          <p:cNvSpPr/>
          <p:nvPr/>
        </p:nvSpPr>
        <p:spPr>
          <a:xfrm>
            <a:off x="334080" y="1342800"/>
            <a:ext cx="11522880" cy="360"/>
          </a:xfrm>
          <a:prstGeom prst="line">
            <a:avLst/>
          </a:prstGeom>
          <a:ln w="38100">
            <a:solidFill>
              <a:srgbClr val="00883a"/>
            </a:solidFill>
            <a:round/>
          </a:ln>
        </p:spPr>
        <p:style>
          <a:lnRef idx="0"/>
          <a:fillRef idx="0"/>
          <a:effectRef idx="0"/>
          <a:fontRef idx="minor"/>
        </p:style>
      </p:sp>
      <p:sp>
        <p:nvSpPr>
          <p:cNvPr id="89" name="PlaceHolder 1"/>
          <p:cNvSpPr>
            <a:spLocks noGrp="1"/>
          </p:cNvSpPr>
          <p:nvPr>
            <p:ph type="sldNum" idx="3"/>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B2F9F1B0-6336-4A8F-91AA-132BD06EB9D8}" type="slidenum">
              <a:rPr b="1" lang="en-US" sz="1100" spc="-1" strike="noStrike">
                <a:solidFill>
                  <a:srgbClr val="808080"/>
                </a:solidFill>
                <a:latin typeface="Arial"/>
                <a:ea typeface="Arial"/>
              </a:rPr>
              <a:t>&lt;编号&gt;</a:t>
            </a:fld>
            <a:endParaRPr b="0" lang="en-US" sz="1100" spc="-1" strike="noStrike">
              <a:latin typeface="Times New Roman"/>
            </a:endParaRPr>
          </a:p>
        </p:txBody>
      </p:sp>
      <p:sp>
        <p:nvSpPr>
          <p:cNvPr id="9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zh-CN" sz="4400" spc="-1" strike="noStrike">
                <a:latin typeface="Arial"/>
              </a:rPr>
              <a:t>单击以编辑标题文本格式</a:t>
            </a:r>
            <a:endParaRPr b="0" lang="en-US" sz="4400" spc="-1" strike="noStrike">
              <a:latin typeface="Arial"/>
            </a:endParaRPr>
          </a:p>
        </p:txBody>
      </p:sp>
      <p:sp>
        <p:nvSpPr>
          <p:cNvPr id="9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latin typeface="Arial"/>
              </a:rPr>
              <a:t>点击以编辑提纲文本格式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zh-CN" sz="2800" spc="-1" strike="noStrike">
                <a:latin typeface="Arial"/>
              </a:rPr>
              <a:t>第二提纲级别</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zh-CN" sz="2400" spc="-1" strike="noStrike">
                <a:latin typeface="Arial"/>
              </a:rPr>
              <a:t>第三提纲级别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zh-CN" sz="2000" spc="-1" strike="noStrike">
                <a:latin typeface="Arial"/>
              </a:rPr>
              <a:t>第四提纲级别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zh-CN" sz="2000" spc="-1" strike="noStrike">
                <a:latin typeface="Arial"/>
              </a:rPr>
              <a:t>第五提纲级别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zh-CN" sz="2000" spc="-1" strike="noStrike">
                <a:latin typeface="Arial"/>
              </a:rPr>
              <a:t>第六提纲级别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zh-CN" sz="2000" spc="-1" strike="noStrike">
                <a:latin typeface="Arial"/>
              </a:rPr>
              <a:t>第七提纲级别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PlaceHolder 1"/>
          <p:cNvSpPr>
            <a:spLocks noGrp="1"/>
          </p:cNvSpPr>
          <p:nvPr>
            <p:ph type="sldNum" idx="4"/>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E02CA7AB-CFF9-4BFC-ADF0-928C35A8590D}" type="slidenum">
              <a:rPr b="1" lang="en-US" sz="1100" spc="-1" strike="noStrike">
                <a:solidFill>
                  <a:srgbClr val="808080"/>
                </a:solidFill>
                <a:latin typeface="Arial"/>
                <a:ea typeface="Arial"/>
              </a:rPr>
              <a:t>&lt;编号&gt;</a:t>
            </a:fld>
            <a:endParaRPr b="0" lang="en-US" sz="1100" spc="-1" strike="noStrike">
              <a:latin typeface="Times New Roman"/>
            </a:endParaRPr>
          </a:p>
        </p:txBody>
      </p:sp>
      <p:sp>
        <p:nvSpPr>
          <p:cNvPr id="12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zh-CN" sz="4400" spc="-1" strike="noStrike">
                <a:latin typeface="Arial"/>
              </a:rPr>
              <a:t>单击以编辑标题文本格式</a:t>
            </a:r>
            <a:endParaRPr b="0" lang="en-US" sz="4400" spc="-1" strike="noStrike">
              <a:latin typeface="Arial"/>
            </a:endParaRPr>
          </a:p>
        </p:txBody>
      </p:sp>
      <p:sp>
        <p:nvSpPr>
          <p:cNvPr id="13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latin typeface="Arial"/>
              </a:rPr>
              <a:t>点击以编辑提纲文本格式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zh-CN" sz="2800" spc="-1" strike="noStrike">
                <a:latin typeface="Arial"/>
              </a:rPr>
              <a:t>第二提纲级别</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zh-CN" sz="2400" spc="-1" strike="noStrike">
                <a:latin typeface="Arial"/>
              </a:rPr>
              <a:t>第三提纲级别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zh-CN" sz="2000" spc="-1" strike="noStrike">
                <a:latin typeface="Arial"/>
              </a:rPr>
              <a:t>第四提纲级别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zh-CN" sz="2000" spc="-1" strike="noStrike">
                <a:latin typeface="Arial"/>
              </a:rPr>
              <a:t>第五提纲级别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zh-CN" sz="2000" spc="-1" strike="noStrike">
                <a:latin typeface="Arial"/>
              </a:rPr>
              <a:t>第六提纲级别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zh-CN" sz="2000" spc="-1" strike="noStrike">
                <a:latin typeface="Arial"/>
              </a:rPr>
              <a:t>第七提纲级别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37.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7.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3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37.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7.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Relationship Id="rId3" Type="http://schemas.openxmlformats.org/officeDocument/2006/relationships/notesSlide" Target="../notesSlides/notesSlide2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Fußzeilenplatzhalter 2"/>
          <p:cNvSpPr/>
          <p:nvPr/>
        </p:nvSpPr>
        <p:spPr>
          <a:xfrm>
            <a:off x="686160" y="6615000"/>
            <a:ext cx="3924000" cy="166680"/>
          </a:xfrm>
          <a:prstGeom prst="rect">
            <a:avLst/>
          </a:prstGeom>
          <a:noFill/>
          <a:ln w="12700">
            <a:noFill/>
          </a:ln>
        </p:spPr>
        <p:style>
          <a:lnRef idx="0"/>
          <a:fillRef idx="0"/>
          <a:effectRef idx="0"/>
          <a:fontRef idx="minor"/>
        </p:style>
        <p:txBody>
          <a:bodyPr wrap="none" lIns="0" rIns="0" tIns="0" bIns="0" anchor="ctr">
            <a:spAutoFit/>
          </a:bodyPr>
          <a:p>
            <a:pPr>
              <a:lnSpc>
                <a:spcPct val="100000"/>
              </a:lnSpc>
              <a:buNone/>
              <a:tabLst>
                <a:tab algn="l" pos="0"/>
              </a:tabLst>
            </a:pPr>
            <a:r>
              <a:rPr b="1" lang="en-US" sz="1100" spc="-1" strike="noStrike">
                <a:solidFill>
                  <a:srgbClr val="00883a"/>
                </a:solidFill>
                <a:latin typeface="Arial"/>
                <a:ea typeface="Arial"/>
              </a:rPr>
              <a:t>Automated Machine Learning for Multi-Label Classification</a:t>
            </a:r>
            <a:endParaRPr b="0" lang="en-US" sz="1100" spc="-1" strike="noStrike">
              <a:latin typeface="Arial"/>
            </a:endParaRPr>
          </a:p>
        </p:txBody>
      </p:sp>
      <p:sp>
        <p:nvSpPr>
          <p:cNvPr id="174" name="PlaceHolder 1"/>
          <p:cNvSpPr>
            <a:spLocks noGrp="1"/>
          </p:cNvSpPr>
          <p:nvPr>
            <p:ph type="sldNum" idx="8"/>
          </p:nvPr>
        </p:nvSpPr>
        <p:spPr>
          <a:xfrm>
            <a:off x="335160" y="6624360"/>
            <a:ext cx="12600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1AB9E148-6F4B-442F-88E6-F83A61FF56B3}" type="slidenum">
              <a:rPr b="1" lang="en-US" sz="1100" spc="-1" strike="noStrike">
                <a:solidFill>
                  <a:srgbClr val="808080"/>
                </a:solidFill>
                <a:latin typeface="Arial"/>
                <a:ea typeface="Arial"/>
              </a:rPr>
              <a:t>&lt;编号&gt;</a:t>
            </a:fld>
            <a:endParaRPr b="0" lang="en-US" sz="1100" spc="-1" strike="noStrike">
              <a:latin typeface="Times New Roman"/>
            </a:endParaRPr>
          </a:p>
        </p:txBody>
      </p:sp>
      <p:sp>
        <p:nvSpPr>
          <p:cNvPr id="175" name="PlaceHolder 2"/>
          <p:cNvSpPr>
            <a:spLocks noGrp="1"/>
          </p:cNvSpPr>
          <p:nvPr>
            <p:ph type="subTitle"/>
          </p:nvPr>
        </p:nvSpPr>
        <p:spPr>
          <a:xfrm>
            <a:off x="256320" y="4662360"/>
            <a:ext cx="4783320" cy="551880"/>
          </a:xfrm>
          <a:prstGeom prst="rect">
            <a:avLst/>
          </a:prstGeom>
          <a:noFill/>
          <a:ln w="12600">
            <a:noFill/>
          </a:ln>
        </p:spPr>
        <p:txBody>
          <a:bodyPr lIns="0" rIns="0" tIns="0" bIns="0" anchor="ctr">
            <a:normAutofit fontScale="64000"/>
          </a:bodyPr>
          <a:p>
            <a:pPr marL="228600" indent="-228600">
              <a:lnSpc>
                <a:spcPct val="100000"/>
              </a:lnSpc>
              <a:spcBef>
                <a:spcPts val="1001"/>
              </a:spcBef>
              <a:buNone/>
              <a:tabLst>
                <a:tab algn="l" pos="0"/>
              </a:tabLst>
            </a:pPr>
            <a:r>
              <a:rPr b="1" lang="en-US" sz="2400" spc="-1" strike="noStrike">
                <a:solidFill>
                  <a:srgbClr val="ffffff"/>
                </a:solidFill>
                <a:latin typeface="Arial"/>
                <a:ea typeface="Arial"/>
              </a:rPr>
              <a:t>Yangyang Zhang</a:t>
            </a:r>
            <a:endParaRPr b="0" lang="en-US" sz="2400" spc="-1" strike="noStrike">
              <a:latin typeface="Arial"/>
            </a:endParaRPr>
          </a:p>
          <a:p>
            <a:pPr marL="228600" indent="-228600">
              <a:lnSpc>
                <a:spcPct val="100000"/>
              </a:lnSpc>
              <a:spcBef>
                <a:spcPts val="1001"/>
              </a:spcBef>
              <a:buNone/>
              <a:tabLst>
                <a:tab algn="l" pos="0"/>
              </a:tabLst>
            </a:pPr>
            <a:r>
              <a:rPr b="1" lang="en-US" sz="2400" spc="-1" strike="noStrike">
                <a:solidFill>
                  <a:srgbClr val="ffffff"/>
                </a:solidFill>
                <a:latin typeface="Arial"/>
                <a:ea typeface="Arial"/>
              </a:rPr>
              <a:t>Tongxi Xu</a:t>
            </a:r>
            <a:endParaRPr b="0" lang="en-US" sz="2400" spc="-1" strike="noStrike">
              <a:latin typeface="Arial"/>
            </a:endParaRPr>
          </a:p>
        </p:txBody>
      </p:sp>
      <p:sp>
        <p:nvSpPr>
          <p:cNvPr id="176" name="PlaceHolder 3"/>
          <p:cNvSpPr>
            <a:spLocks noGrp="1"/>
          </p:cNvSpPr>
          <p:nvPr>
            <p:ph/>
          </p:nvPr>
        </p:nvSpPr>
        <p:spPr>
          <a:xfrm>
            <a:off x="334080" y="1487520"/>
            <a:ext cx="5039640" cy="2416680"/>
          </a:xfrm>
          <a:prstGeom prst="rect">
            <a:avLst/>
          </a:prstGeom>
          <a:noFill/>
          <a:ln w="12600">
            <a:noFill/>
          </a:ln>
        </p:spPr>
        <p:txBody>
          <a:bodyPr lIns="0" rIns="0" tIns="0" bIns="0" anchor="ctr">
            <a:normAutofit/>
          </a:bodyPr>
          <a:p>
            <a:pPr marL="228600" indent="-228600">
              <a:lnSpc>
                <a:spcPct val="100000"/>
              </a:lnSpc>
              <a:spcBef>
                <a:spcPts val="1001"/>
              </a:spcBef>
              <a:buNone/>
              <a:tabLst>
                <a:tab algn="l" pos="0"/>
              </a:tabLst>
            </a:pPr>
            <a:r>
              <a:rPr b="1" lang="en-US" sz="3400" spc="-1" strike="noStrike">
                <a:solidFill>
                  <a:srgbClr val="ffffff"/>
                </a:solidFill>
                <a:latin typeface="Arial"/>
                <a:ea typeface="Arial"/>
              </a:rPr>
              <a:t>Binary file similarity analysis based on graph neural network</a:t>
            </a:r>
            <a:endParaRPr b="0" lang="en-US" sz="3400" spc="-1" strike="noStrike">
              <a:latin typeface="Arial"/>
            </a:endParaRPr>
          </a:p>
        </p:txBody>
      </p:sp>
      <p:sp>
        <p:nvSpPr>
          <p:cNvPr id="177" name="PlaceHolder 4"/>
          <p:cNvSpPr>
            <a:spLocks noGrp="1"/>
          </p:cNvSpPr>
          <p:nvPr>
            <p:ph/>
          </p:nvPr>
        </p:nvSpPr>
        <p:spPr>
          <a:xfrm>
            <a:off x="0" y="6525360"/>
            <a:ext cx="5373720" cy="331560"/>
          </a:xfrm>
          <a:prstGeom prst="rect">
            <a:avLst/>
          </a:prstGeom>
          <a:noFill/>
          <a:ln w="12600">
            <a:noFill/>
          </a:ln>
        </p:spPr>
        <p:txBody>
          <a:bodyPr lIns="0" rIns="0" tIns="0" bIns="0" anchor="ctr">
            <a:noAutofit/>
          </a:bodyPr>
          <a:p>
            <a:pPr marL="228600" indent="-228600" algn="r">
              <a:lnSpc>
                <a:spcPct val="100000"/>
              </a:lnSpc>
              <a:spcBef>
                <a:spcPts val="1001"/>
              </a:spcBef>
              <a:buNone/>
              <a:tabLst>
                <a:tab algn="l" pos="0"/>
              </a:tabLst>
            </a:pPr>
            <a:r>
              <a:rPr b="0" lang="en-US" sz="1400" spc="-1" strike="noStrike">
                <a:solidFill>
                  <a:srgbClr val="ffffff"/>
                </a:solidFill>
                <a:latin typeface="Arial"/>
                <a:ea typeface="Arial"/>
              </a:rPr>
              <a:t>Munich, 06.05.2024</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Basic algorithm basis</a:t>
            </a:r>
            <a:endParaRPr b="0" lang="en-US" sz="2400" spc="-1" strike="noStrike">
              <a:latin typeface="Arial"/>
            </a:endParaRPr>
          </a:p>
        </p:txBody>
      </p:sp>
      <p:sp>
        <p:nvSpPr>
          <p:cNvPr id="201" name="PlaceHolder 2"/>
          <p:cNvSpPr>
            <a:spLocks noGrp="1"/>
          </p:cNvSpPr>
          <p:nvPr>
            <p:ph/>
          </p:nvPr>
        </p:nvSpPr>
        <p:spPr>
          <a:xfrm>
            <a:off x="670680" y="1366920"/>
            <a:ext cx="11520720" cy="5112360"/>
          </a:xfrm>
          <a:prstGeom prst="rect">
            <a:avLst/>
          </a:prstGeom>
          <a:noFill/>
          <a:ln w="12600">
            <a:noFill/>
          </a:ln>
        </p:spPr>
        <p:txBody>
          <a:bodyPr lIns="0" rIns="0" tIns="0" bIns="0" anchor="t">
            <a:normAutofit/>
          </a:bodyPr>
          <a:p>
            <a:pPr marL="360000" indent="-360000">
              <a:lnSpc>
                <a:spcPct val="100000"/>
              </a:lnSpc>
              <a:spcBef>
                <a:spcPts val="1001"/>
              </a:spcBef>
              <a:buClr>
                <a:srgbClr val="77caee"/>
              </a:buClr>
              <a:buSzPct val="45000"/>
              <a:buFont typeface="Wingdings" charset="2"/>
              <a:buChar char=""/>
            </a:pPr>
            <a:r>
              <a:rPr b="0" lang="en-US" sz="1800" spc="-1" strike="noStrike">
                <a:solidFill>
                  <a:srgbClr val="08ab4f"/>
                </a:solidFill>
                <a:latin typeface="Arial"/>
                <a:ea typeface="Arial"/>
              </a:rPr>
              <a:t>A</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pic>
        <p:nvPicPr>
          <p:cNvPr id="202" name="图片 240" descr=""/>
          <p:cNvPicPr/>
          <p:nvPr/>
        </p:nvPicPr>
        <p:blipFill>
          <a:blip r:embed="rId1"/>
          <a:stretch/>
        </p:blipFill>
        <p:spPr>
          <a:xfrm>
            <a:off x="1382040" y="1980000"/>
            <a:ext cx="8517240" cy="3599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Basic algorithm basis</a:t>
            </a:r>
            <a:endParaRPr b="0" lang="en-US" sz="2400" spc="-1" strike="noStrike">
              <a:latin typeface="Arial"/>
            </a:endParaRPr>
          </a:p>
        </p:txBody>
      </p:sp>
      <p:sp>
        <p:nvSpPr>
          <p:cNvPr id="204" name="文本框 242"/>
          <p:cNvSpPr/>
          <p:nvPr/>
        </p:nvSpPr>
        <p:spPr>
          <a:xfrm>
            <a:off x="527760" y="1267920"/>
            <a:ext cx="10991520" cy="4491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Neural network built based on the basic MPNN concept</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In model.py</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class GraphEmbeddingNetwork(nn.Module) is the achievement of previous slide</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In the code, we use the padding method to preprocess the input matrix, which allows adjacency matrices and feature matrices of different sizes to participate in training in the form of batch processing.</a:t>
            </a:r>
            <a:endParaRPr b="0" lang="en-US" sz="1800" spc="-1" strike="noStrike">
              <a:latin typeface="Arial"/>
            </a:endParaRPr>
          </a:p>
          <a:p>
            <a:pPr>
              <a:lnSpc>
                <a:spcPct val="100000"/>
              </a:lnSpc>
              <a:buNone/>
            </a:pPr>
            <a:endParaRPr b="0" lang="en-US" sz="1800" spc="-1" strike="noStrike">
              <a:latin typeface="Arial"/>
            </a:endParaRPr>
          </a:p>
        </p:txBody>
      </p:sp>
      <p:pic>
        <p:nvPicPr>
          <p:cNvPr id="205" name="图片 243" descr=""/>
          <p:cNvPicPr/>
          <p:nvPr/>
        </p:nvPicPr>
        <p:blipFill>
          <a:blip r:embed="rId1"/>
          <a:stretch/>
        </p:blipFill>
        <p:spPr>
          <a:xfrm>
            <a:off x="720000" y="3420000"/>
            <a:ext cx="10457280" cy="999000"/>
          </a:xfrm>
          <a:prstGeom prst="rect">
            <a:avLst/>
          </a:prstGeom>
          <a:ln w="0">
            <a:noFill/>
          </a:ln>
        </p:spPr>
      </p:pic>
      <p:pic>
        <p:nvPicPr>
          <p:cNvPr id="206" name="图片 244" descr=""/>
          <p:cNvPicPr/>
          <p:nvPr/>
        </p:nvPicPr>
        <p:blipFill>
          <a:blip r:embed="rId2"/>
          <a:stretch/>
        </p:blipFill>
        <p:spPr>
          <a:xfrm>
            <a:off x="720000" y="4419720"/>
            <a:ext cx="8657280" cy="21135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Basic algorithm basis</a:t>
            </a:r>
            <a:endParaRPr b="0" lang="en-US" sz="2400" spc="-1" strike="noStrike">
              <a:latin typeface="Arial"/>
            </a:endParaRPr>
          </a:p>
        </p:txBody>
      </p:sp>
      <p:sp>
        <p:nvSpPr>
          <p:cNvPr id="208" name="PlaceHolder 2"/>
          <p:cNvSpPr>
            <a:spLocks noGrp="1"/>
          </p:cNvSpPr>
          <p:nvPr>
            <p:ph/>
          </p:nvPr>
        </p:nvSpPr>
        <p:spPr>
          <a:xfrm>
            <a:off x="670680" y="1366920"/>
            <a:ext cx="10488600" cy="439236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r>
              <a:rPr b="0" lang="en-US" sz="1800" spc="-1" strike="noStrike">
                <a:solidFill>
                  <a:srgbClr val="08ab4f"/>
                </a:solidFill>
                <a:latin typeface="Arial"/>
                <a:ea typeface="Arial"/>
              </a:rPr>
              <a:t>Then use the for loop in the matrix multiplication </a:t>
            </a:r>
            <a:r>
              <a:rPr b="0" lang="en-US" sz="1800" spc="-1" strike="noStrike">
                <a:solidFill>
                  <a:srgbClr val="08ab4f"/>
                </a:solidFill>
                <a:latin typeface="Arial"/>
                <a:ea typeface="Arial"/>
              </a:rPr>
              <a:t>optimization algorithm to improve the operation </a:t>
            </a:r>
            <a:r>
              <a:rPr b="0" lang="en-US" sz="1800" spc="-1" strike="noStrike">
                <a:solidFill>
                  <a:srgbClr val="08ab4f"/>
                </a:solidFill>
                <a:latin typeface="Arial"/>
                <a:ea typeface="Arial"/>
              </a:rPr>
              <a:t>speed</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pic>
        <p:nvPicPr>
          <p:cNvPr id="209" name="图片 247" descr=""/>
          <p:cNvPicPr/>
          <p:nvPr/>
        </p:nvPicPr>
        <p:blipFill>
          <a:blip r:embed="rId1"/>
          <a:stretch/>
        </p:blipFill>
        <p:spPr>
          <a:xfrm>
            <a:off x="670680" y="2066760"/>
            <a:ext cx="6485400" cy="3332520"/>
          </a:xfrm>
          <a:prstGeom prst="rect">
            <a:avLst/>
          </a:prstGeom>
          <a:ln w="0">
            <a:noFill/>
          </a:ln>
        </p:spPr>
      </p:pic>
      <p:pic>
        <p:nvPicPr>
          <p:cNvPr id="210" name="图片 248" descr=""/>
          <p:cNvPicPr/>
          <p:nvPr/>
        </p:nvPicPr>
        <p:blipFill>
          <a:blip r:embed="rId2"/>
          <a:stretch/>
        </p:blipFill>
        <p:spPr>
          <a:xfrm>
            <a:off x="6840000" y="2515320"/>
            <a:ext cx="5342400" cy="2703960"/>
          </a:xfrm>
          <a:prstGeom prst="rect">
            <a:avLst/>
          </a:prstGeom>
          <a:ln w="0">
            <a:noFill/>
          </a:ln>
        </p:spPr>
      </p:pic>
      <p:sp>
        <p:nvSpPr>
          <p:cNvPr id="211" name="标题 5"/>
          <p:cNvSpPr/>
          <p:nvPr/>
        </p:nvSpPr>
        <p:spPr>
          <a:xfrm>
            <a:off x="360000" y="5580000"/>
            <a:ext cx="11523240" cy="1078560"/>
          </a:xfrm>
          <a:prstGeom prst="rect">
            <a:avLst/>
          </a:prstGeom>
          <a:noFill/>
          <a:ln w="12600">
            <a:noFill/>
          </a:ln>
        </p:spPr>
        <p:style>
          <a:lnRef idx="0"/>
          <a:fillRef idx="0"/>
          <a:effectRef idx="0"/>
          <a:fontRef idx="minor"/>
        </p:style>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Output is a embedding vector of each input CFG</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Num" idx="14"/>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A53EAC36-AF2D-4647-BA2B-1E48A5C8BBBF}" type="slidenum">
              <a:rPr b="1" lang="en-US" sz="1100" spc="-1" strike="noStrike">
                <a:solidFill>
                  <a:srgbClr val="808080"/>
                </a:solidFill>
                <a:latin typeface="Arial"/>
                <a:ea typeface="Arial"/>
              </a:rPr>
              <a:t>12</a:t>
            </a:fld>
            <a:endParaRPr b="0" lang="en-US" sz="1100" spc="-1" strike="noStrike">
              <a:latin typeface="Times New Roman"/>
            </a:endParaRPr>
          </a:p>
        </p:txBody>
      </p:sp>
      <p:sp>
        <p:nvSpPr>
          <p:cNvPr id="213" name="PlaceHolder 2"/>
          <p:cNvSpPr>
            <a:spLocks noGrp="1"/>
          </p:cNvSpPr>
          <p:nvPr>
            <p:ph type="title"/>
          </p:nvPr>
        </p:nvSpPr>
        <p:spPr>
          <a:xfrm>
            <a:off x="686520" y="1648800"/>
            <a:ext cx="11504520" cy="1438920"/>
          </a:xfrm>
          <a:prstGeom prst="rect">
            <a:avLst/>
          </a:prstGeom>
          <a:noFill/>
          <a:ln w="12600">
            <a:noFill/>
          </a:ln>
        </p:spPr>
        <p:txBody>
          <a:bodyPr lIns="0" rIns="0" tIns="0" bIns="0" anchor="ctr">
            <a:normAutofit fontScale="86000"/>
          </a:bodyPr>
          <a:p>
            <a:pPr>
              <a:lnSpc>
                <a:spcPct val="100000"/>
              </a:lnSpc>
              <a:buNone/>
              <a:tabLst>
                <a:tab algn="l" pos="0"/>
              </a:tabLst>
            </a:pPr>
            <a:r>
              <a:rPr b="1" lang="en-US" sz="4200" spc="-1" strike="noStrike">
                <a:solidFill>
                  <a:srgbClr val="000000"/>
                </a:solidFill>
                <a:latin typeface="Arial"/>
                <a:ea typeface="Arial"/>
              </a:rPr>
              <a:t>05 </a:t>
            </a:r>
            <a:r>
              <a:rPr b="1" lang="en-US" sz="4200" spc="-1" strike="noStrike">
                <a:solidFill>
                  <a:srgbClr val="08ab4f"/>
                </a:solidFill>
                <a:latin typeface="Arial"/>
                <a:ea typeface="Arial"/>
              </a:rPr>
              <a:t>Loss function and optimization method selection</a:t>
            </a:r>
            <a:br>
              <a:rPr sz="4200"/>
            </a:br>
            <a:endParaRPr b="0" lang="en-US" sz="4200" spc="-1" strike="noStrike">
              <a:latin typeface="Arial"/>
            </a:endParaRPr>
          </a:p>
        </p:txBody>
      </p:sp>
      <p:pic>
        <p:nvPicPr>
          <p:cNvPr id="214" name="lmu_green.pdf 5" descr="lmu_green.pdf"/>
          <p:cNvPicPr/>
          <p:nvPr/>
        </p:nvPicPr>
        <p:blipFill>
          <a:blip r:embed="rId1"/>
          <a:stretch/>
        </p:blipFill>
        <p:spPr>
          <a:xfrm>
            <a:off x="10019880" y="314640"/>
            <a:ext cx="1744920" cy="826920"/>
          </a:xfrm>
          <a:prstGeom prst="rect">
            <a:avLst/>
          </a:prstGeom>
          <a:ln w="1270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Based on the output of the Neural Networks</a:t>
            </a:r>
            <a:endParaRPr b="0" lang="en-US" sz="2400" spc="-1" strike="noStrike">
              <a:latin typeface="Arial"/>
            </a:endParaRPr>
          </a:p>
        </p:txBody>
      </p:sp>
      <p:sp>
        <p:nvSpPr>
          <p:cNvPr id="216" name="PlaceHolder 2"/>
          <p:cNvSpPr>
            <a:spLocks noGrp="1"/>
          </p:cNvSpPr>
          <p:nvPr>
            <p:ph/>
          </p:nvPr>
        </p:nvSpPr>
        <p:spPr>
          <a:xfrm>
            <a:off x="336240" y="1268280"/>
            <a:ext cx="11520720" cy="511236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r>
              <a:rPr b="0" lang="en-US" sz="1800" spc="-1" strike="noStrike">
                <a:solidFill>
                  <a:srgbClr val="08ab4f"/>
                </a:solidFill>
                <a:latin typeface="Arial"/>
                <a:ea typeface="Arial"/>
              </a:rPr>
              <a:t>Calculate the similarity of two functions based on cosine similarity.</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pic>
        <p:nvPicPr>
          <p:cNvPr id="217" name="图片 255" descr=""/>
          <p:cNvPicPr/>
          <p:nvPr/>
        </p:nvPicPr>
        <p:blipFill>
          <a:blip r:embed="rId1"/>
          <a:stretch/>
        </p:blipFill>
        <p:spPr>
          <a:xfrm>
            <a:off x="336240" y="1800000"/>
            <a:ext cx="3656520" cy="627480"/>
          </a:xfrm>
          <a:prstGeom prst="rect">
            <a:avLst/>
          </a:prstGeom>
          <a:ln w="0">
            <a:noFill/>
          </a:ln>
        </p:spPr>
      </p:pic>
      <p:pic>
        <p:nvPicPr>
          <p:cNvPr id="218" name="图片 256" descr=""/>
          <p:cNvPicPr/>
          <p:nvPr/>
        </p:nvPicPr>
        <p:blipFill>
          <a:blip r:embed="rId2"/>
          <a:stretch/>
        </p:blipFill>
        <p:spPr>
          <a:xfrm>
            <a:off x="540000" y="2520000"/>
            <a:ext cx="10079280" cy="23731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The optimization method is based on Adaptive Moment Estimation</a:t>
            </a:r>
            <a:endParaRPr b="0" lang="en-US" sz="2400" spc="-1" strike="noStrike">
              <a:latin typeface="Arial"/>
            </a:endParaRPr>
          </a:p>
        </p:txBody>
      </p:sp>
      <p:sp>
        <p:nvSpPr>
          <p:cNvPr id="220" name="PlaceHolder 2"/>
          <p:cNvSpPr>
            <a:spLocks noGrp="1"/>
          </p:cNvSpPr>
          <p:nvPr>
            <p:ph/>
          </p:nvPr>
        </p:nvSpPr>
        <p:spPr>
          <a:xfrm>
            <a:off x="336240" y="1268280"/>
            <a:ext cx="11520720" cy="511236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The learning rate gradually increases as training progresses</a:t>
            </a: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The update is affected by first-order acceleration and second-order acceleration</a:t>
            </a:r>
            <a:endParaRPr b="0" lang="en-US" sz="1800" spc="-1" strike="noStrike">
              <a:latin typeface="Arial"/>
            </a:endParaRPr>
          </a:p>
        </p:txBody>
      </p:sp>
      <p:pic>
        <p:nvPicPr>
          <p:cNvPr id="221" name="图片 259" descr=""/>
          <p:cNvPicPr/>
          <p:nvPr/>
        </p:nvPicPr>
        <p:blipFill>
          <a:blip r:embed="rId1"/>
          <a:stretch/>
        </p:blipFill>
        <p:spPr>
          <a:xfrm>
            <a:off x="951480" y="1267920"/>
            <a:ext cx="9847800" cy="2628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Num" idx="15"/>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C0DB2117-C3BB-4F94-B1FC-5744525C5C9B}" type="slidenum">
              <a:rPr b="1" lang="en-US" sz="1100" spc="-1" strike="noStrike">
                <a:solidFill>
                  <a:srgbClr val="808080"/>
                </a:solidFill>
                <a:latin typeface="Arial"/>
                <a:ea typeface="Arial"/>
              </a:rPr>
              <a:t>15</a:t>
            </a:fld>
            <a:endParaRPr b="0" lang="en-US" sz="1100" spc="-1" strike="noStrike">
              <a:latin typeface="Times New Roman"/>
            </a:endParaRPr>
          </a:p>
        </p:txBody>
      </p:sp>
      <p:sp>
        <p:nvSpPr>
          <p:cNvPr id="223" name="PlaceHolder 2"/>
          <p:cNvSpPr>
            <a:spLocks noGrp="1"/>
          </p:cNvSpPr>
          <p:nvPr>
            <p:ph type="title"/>
          </p:nvPr>
        </p:nvSpPr>
        <p:spPr>
          <a:xfrm>
            <a:off x="686520" y="1648800"/>
            <a:ext cx="11504520" cy="143892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06 </a:t>
            </a:r>
            <a:r>
              <a:rPr b="1" lang="en-US" sz="4200" spc="-1" strike="noStrike">
                <a:solidFill>
                  <a:srgbClr val="08ab4f"/>
                </a:solidFill>
                <a:latin typeface="Arial"/>
                <a:ea typeface="Arial"/>
              </a:rPr>
              <a:t>Experimental results display</a:t>
            </a:r>
            <a:endParaRPr b="0" lang="en-US" sz="4200" spc="-1" strike="noStrike">
              <a:latin typeface="Arial"/>
            </a:endParaRPr>
          </a:p>
        </p:txBody>
      </p:sp>
      <p:pic>
        <p:nvPicPr>
          <p:cNvPr id="224" name="lmu_green.pdf 6" descr="lmu_green.pdf"/>
          <p:cNvPicPr/>
          <p:nvPr/>
        </p:nvPicPr>
        <p:blipFill>
          <a:blip r:embed="rId1"/>
          <a:stretch/>
        </p:blipFill>
        <p:spPr>
          <a:xfrm>
            <a:off x="10019880" y="314640"/>
            <a:ext cx="1744920" cy="826920"/>
          </a:xfrm>
          <a:prstGeom prst="rect">
            <a:avLst/>
          </a:prstGeom>
          <a:ln w="12700">
            <a:noFill/>
          </a:ln>
        </p:spPr>
      </p:pic>
      <p:sp>
        <p:nvSpPr>
          <p:cNvPr id="225" name="PlaceHolder 5"/>
          <p:cNvSpPr/>
          <p:nvPr/>
        </p:nvSpPr>
        <p:spPr>
          <a:xfrm>
            <a:off x="1664640" y="3671640"/>
            <a:ext cx="7088760" cy="1188000"/>
          </a:xfrm>
          <a:prstGeom prst="rect">
            <a:avLst/>
          </a:prstGeom>
          <a:noFill/>
          <a:ln w="12600">
            <a:noFill/>
          </a:ln>
        </p:spPr>
        <p:style>
          <a:lnRef idx="0"/>
          <a:fillRef idx="0"/>
          <a:effectRef idx="0"/>
          <a:fontRef idx="minor"/>
        </p:style>
        <p:txBody>
          <a:bodyPr lIns="0" rIns="0" tIns="0" bIns="0" anchor="t">
            <a:noAutofit/>
          </a:bodyPr>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Train Dataset</a:t>
            </a: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Valid Dataset</a:t>
            </a: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Test Dataset</a:t>
            </a:r>
            <a:endParaRPr b="0" lang="en-US" sz="1800" spc="-1" strike="noStrike">
              <a:latin typeface="Arial"/>
            </a:endParaRPr>
          </a:p>
          <a:p>
            <a:pPr>
              <a:lnSpc>
                <a:spcPct val="100000"/>
              </a:lnSpc>
              <a:spcBef>
                <a:spcPts val="1001"/>
              </a:spcBef>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Train → Valid test → Test result</a:t>
            </a:r>
            <a:endParaRPr b="0" lang="en-US" sz="2400" spc="-1" strike="noStrike">
              <a:latin typeface="Arial"/>
            </a:endParaRPr>
          </a:p>
        </p:txBody>
      </p:sp>
      <p:sp>
        <p:nvSpPr>
          <p:cNvPr id="227" name="PlaceHolder 2"/>
          <p:cNvSpPr>
            <a:spLocks noGrp="1"/>
          </p:cNvSpPr>
          <p:nvPr>
            <p:ph/>
          </p:nvPr>
        </p:nvSpPr>
        <p:spPr>
          <a:xfrm>
            <a:off x="336240" y="1268280"/>
            <a:ext cx="11520720" cy="511236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pic>
        <p:nvPicPr>
          <p:cNvPr id="228" name="" descr=""/>
          <p:cNvPicPr/>
          <p:nvPr/>
        </p:nvPicPr>
        <p:blipFill>
          <a:blip r:embed="rId1"/>
          <a:stretch/>
        </p:blipFill>
        <p:spPr>
          <a:xfrm>
            <a:off x="6840000" y="1331280"/>
            <a:ext cx="4733640" cy="3348360"/>
          </a:xfrm>
          <a:prstGeom prst="rect">
            <a:avLst/>
          </a:prstGeom>
          <a:ln w="0">
            <a:noFill/>
          </a:ln>
        </p:spPr>
      </p:pic>
      <p:sp>
        <p:nvSpPr>
          <p:cNvPr id="229" name=""/>
          <p:cNvSpPr/>
          <p:nvPr/>
        </p:nvSpPr>
        <p:spPr>
          <a:xfrm>
            <a:off x="406080" y="5400000"/>
            <a:ext cx="985356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Test Epoch 0 - Avg Loss: 0.756, Avg Recall: 0.665, Avg Accuracy: 0.666, Avg Precision: 0.717, Avg F1: 0.644</a:t>
            </a:r>
            <a:endParaRPr b="0" lang="en-US" sz="1800" spc="-1" strike="noStrike">
              <a:latin typeface="Arial"/>
            </a:endParaRPr>
          </a:p>
        </p:txBody>
      </p:sp>
      <p:pic>
        <p:nvPicPr>
          <p:cNvPr id="230" name="" descr=""/>
          <p:cNvPicPr/>
          <p:nvPr/>
        </p:nvPicPr>
        <p:blipFill>
          <a:blip r:embed="rId2"/>
          <a:stretch/>
        </p:blipFill>
        <p:spPr>
          <a:xfrm>
            <a:off x="1282680" y="1260000"/>
            <a:ext cx="4296960" cy="34196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Train → Valid test → Test result</a:t>
            </a:r>
            <a:endParaRPr b="0" lang="en-US" sz="2400" spc="-1" strike="noStrike">
              <a:latin typeface="Arial"/>
            </a:endParaRPr>
          </a:p>
        </p:txBody>
      </p:sp>
      <p:sp>
        <p:nvSpPr>
          <p:cNvPr id="232" name="PlaceHolder 2"/>
          <p:cNvSpPr>
            <a:spLocks noGrp="1"/>
          </p:cNvSpPr>
          <p:nvPr>
            <p:ph/>
          </p:nvPr>
        </p:nvSpPr>
        <p:spPr>
          <a:xfrm>
            <a:off x="336240" y="1268280"/>
            <a:ext cx="11520720" cy="511236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pic>
        <p:nvPicPr>
          <p:cNvPr id="233" name="" descr=""/>
          <p:cNvPicPr/>
          <p:nvPr/>
        </p:nvPicPr>
        <p:blipFill>
          <a:blip r:embed="rId1"/>
          <a:stretch/>
        </p:blipFill>
        <p:spPr>
          <a:xfrm>
            <a:off x="690480" y="1440000"/>
            <a:ext cx="4889160" cy="3435840"/>
          </a:xfrm>
          <a:prstGeom prst="rect">
            <a:avLst/>
          </a:prstGeom>
          <a:ln w="0">
            <a:noFill/>
          </a:ln>
        </p:spPr>
      </p:pic>
      <p:pic>
        <p:nvPicPr>
          <p:cNvPr id="234" name="" descr=""/>
          <p:cNvPicPr/>
          <p:nvPr/>
        </p:nvPicPr>
        <p:blipFill>
          <a:blip r:embed="rId2"/>
          <a:stretch/>
        </p:blipFill>
        <p:spPr>
          <a:xfrm>
            <a:off x="6446160" y="1440000"/>
            <a:ext cx="5073480" cy="3419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Num" idx="16"/>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D94A49CF-020F-49B2-86C9-51231BEAFB10}" type="slidenum">
              <a:rPr b="1" lang="en-US" sz="1100" spc="-1" strike="noStrike">
                <a:solidFill>
                  <a:srgbClr val="808080"/>
                </a:solidFill>
                <a:latin typeface="Arial"/>
                <a:ea typeface="Arial"/>
              </a:rPr>
              <a:t>18</a:t>
            </a:fld>
            <a:endParaRPr b="0" lang="en-US" sz="1100" spc="-1" strike="noStrike">
              <a:latin typeface="Times New Roman"/>
            </a:endParaRPr>
          </a:p>
        </p:txBody>
      </p:sp>
      <p:sp>
        <p:nvSpPr>
          <p:cNvPr id="236" name="PlaceHolder 2"/>
          <p:cNvSpPr>
            <a:spLocks noGrp="1"/>
          </p:cNvSpPr>
          <p:nvPr>
            <p:ph type="title"/>
          </p:nvPr>
        </p:nvSpPr>
        <p:spPr>
          <a:xfrm>
            <a:off x="686520" y="1648800"/>
            <a:ext cx="11504520" cy="143892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07 </a:t>
            </a:r>
            <a:r>
              <a:rPr b="1" lang="en-US" sz="4200" spc="-1" strike="noStrike">
                <a:solidFill>
                  <a:srgbClr val="08ab4f"/>
                </a:solidFill>
                <a:latin typeface="Arial"/>
                <a:ea typeface="Arial"/>
              </a:rPr>
              <a:t>Possible optimization directions</a:t>
            </a:r>
            <a:br>
              <a:rPr sz="4200"/>
            </a:br>
            <a:endParaRPr b="0" lang="en-US" sz="4200" spc="-1" strike="noStrike">
              <a:latin typeface="Arial"/>
            </a:endParaRPr>
          </a:p>
        </p:txBody>
      </p:sp>
      <p:pic>
        <p:nvPicPr>
          <p:cNvPr id="237" name="lmu_green.pdf 7" descr="lmu_green.pdf"/>
          <p:cNvPicPr/>
          <p:nvPr/>
        </p:nvPicPr>
        <p:blipFill>
          <a:blip r:embed="rId1"/>
          <a:stretch/>
        </p:blipFill>
        <p:spPr>
          <a:xfrm>
            <a:off x="10019880" y="314640"/>
            <a:ext cx="1744920" cy="826920"/>
          </a:xfrm>
          <a:prstGeom prst="rect">
            <a:avLst/>
          </a:prstGeom>
          <a:ln w="12700">
            <a:noFill/>
          </a:ln>
        </p:spPr>
      </p:pic>
      <p:sp>
        <p:nvSpPr>
          <p:cNvPr id="238" name="文本占位符 1"/>
          <p:cNvSpPr/>
          <p:nvPr/>
        </p:nvSpPr>
        <p:spPr>
          <a:xfrm>
            <a:off x="1190520" y="3448440"/>
            <a:ext cx="7088760" cy="1770840"/>
          </a:xfrm>
          <a:prstGeom prst="rect">
            <a:avLst/>
          </a:prstGeom>
          <a:noFill/>
          <a:ln w="12600">
            <a:noFill/>
          </a:ln>
        </p:spPr>
        <p:style>
          <a:lnRef idx="0"/>
          <a:fillRef idx="0"/>
          <a:effectRef idx="0"/>
          <a:fontRef idx="minor"/>
        </p:style>
        <p:txBody>
          <a:bodyPr lIns="0" rIns="0" tIns="0" bIns="0" anchor="t">
            <a:noAutofit/>
          </a:bodyPr>
          <a:p>
            <a:pPr>
              <a:lnSpc>
                <a:spcPct val="100000"/>
              </a:lnSpc>
              <a:spcBef>
                <a:spcPts val="1001"/>
              </a:spcBef>
              <a:buNone/>
            </a:pP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Settings and parameter optimization in neural networks</a:t>
            </a: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Generate data sets in the form of automatically generated feature vectors</a:t>
            </a:r>
            <a:endParaRPr b="0" lang="en-US" sz="1800" spc="-1" strike="noStrike">
              <a:latin typeface="Arial"/>
            </a:endParaRPr>
          </a:p>
          <a:p>
            <a:pPr>
              <a:lnSpc>
                <a:spcPct val="100000"/>
              </a:lnSpc>
              <a:spcBef>
                <a:spcPts val="1001"/>
              </a:spcBef>
              <a:buNone/>
            </a:pPr>
            <a:endParaRPr b="0" lang="en-US" sz="1800" spc="-1" strike="noStrike">
              <a:latin typeface="Arial"/>
            </a:endParaRPr>
          </a:p>
          <a:p>
            <a:pPr>
              <a:lnSpc>
                <a:spcPct val="100000"/>
              </a:lnSpc>
              <a:spcBef>
                <a:spcPts val="1001"/>
              </a:spcBef>
              <a:buNone/>
            </a:pPr>
            <a:endParaRPr b="0" lang="en-US" sz="1800" spc="-1" strike="noStrike">
              <a:latin typeface="Arial"/>
            </a:endParaRPr>
          </a:p>
          <a:p>
            <a:pPr>
              <a:lnSpc>
                <a:spcPct val="100000"/>
              </a:lnSpc>
              <a:spcBef>
                <a:spcPts val="1001"/>
              </a:spcBef>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Num" idx="9"/>
          </p:nvPr>
        </p:nvSpPr>
        <p:spPr>
          <a:xfrm>
            <a:off x="335160" y="6624360"/>
            <a:ext cx="12600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A7B7BFC5-B358-44C5-B593-4BA22DF08542}" type="slidenum">
              <a:rPr b="1" lang="en-US" sz="1100" spc="-1" strike="noStrike">
                <a:solidFill>
                  <a:srgbClr val="808080"/>
                </a:solidFill>
                <a:latin typeface="Arial"/>
                <a:ea typeface="Arial"/>
              </a:rPr>
              <a:t>1</a:t>
            </a:fld>
            <a:endParaRPr b="0" lang="en-US" sz="1100" spc="-1" strike="noStrike">
              <a:latin typeface="Times New Roman"/>
            </a:endParaRPr>
          </a:p>
        </p:txBody>
      </p:sp>
      <p:sp>
        <p:nvSpPr>
          <p:cNvPr id="179" name="PlaceHolder 2"/>
          <p:cNvSpPr>
            <a:spLocks noGrp="1"/>
          </p:cNvSpPr>
          <p:nvPr>
            <p:ph type="title"/>
          </p:nvPr>
        </p:nvSpPr>
        <p:spPr>
          <a:xfrm>
            <a:off x="328680" y="1484640"/>
            <a:ext cx="11504520" cy="1438920"/>
          </a:xfrm>
          <a:prstGeom prst="rect">
            <a:avLst/>
          </a:prstGeom>
          <a:noFill/>
          <a:ln w="12600">
            <a:noFill/>
          </a:ln>
        </p:spPr>
        <p:txBody>
          <a:bodyPr lIns="0" rIns="0" tIns="0" bIns="0" anchor="ctr">
            <a:normAutofit/>
          </a:bodyPr>
          <a:p>
            <a:pPr>
              <a:lnSpc>
                <a:spcPct val="100000"/>
              </a:lnSpc>
              <a:buNone/>
              <a:tabLst>
                <a:tab algn="l" pos="0"/>
              </a:tabLst>
            </a:pPr>
            <a:r>
              <a:rPr b="1" lang="en-US" sz="2000" spc="-1" strike="noStrike">
                <a:solidFill>
                  <a:srgbClr val="000000"/>
                </a:solidFill>
                <a:latin typeface="Arial"/>
                <a:ea typeface="Arial"/>
              </a:rPr>
              <a:t>Binary file similarity detection model</a:t>
            </a:r>
            <a:endParaRPr b="0" lang="en-US" sz="2000" spc="-1" strike="noStrike">
              <a:latin typeface="Arial"/>
            </a:endParaRPr>
          </a:p>
        </p:txBody>
      </p:sp>
      <p:pic>
        <p:nvPicPr>
          <p:cNvPr id="180" name="lmu_green.pdf" descr="lmu_green.pdf"/>
          <p:cNvPicPr/>
          <p:nvPr/>
        </p:nvPicPr>
        <p:blipFill>
          <a:blip r:embed="rId1"/>
          <a:stretch/>
        </p:blipFill>
        <p:spPr>
          <a:xfrm>
            <a:off x="10019880" y="314640"/>
            <a:ext cx="1744920" cy="826920"/>
          </a:xfrm>
          <a:prstGeom prst="rect">
            <a:avLst/>
          </a:prstGeom>
          <a:ln w="12700">
            <a:noFill/>
          </a:ln>
        </p:spPr>
      </p:pic>
      <p:sp>
        <p:nvSpPr>
          <p:cNvPr id="181" name="PlaceHolder 3"/>
          <p:cNvSpPr>
            <a:spLocks noGrp="1"/>
          </p:cNvSpPr>
          <p:nvPr>
            <p:ph/>
          </p:nvPr>
        </p:nvSpPr>
        <p:spPr>
          <a:xfrm>
            <a:off x="1664640" y="3532680"/>
            <a:ext cx="7088760" cy="2406600"/>
          </a:xfrm>
          <a:prstGeom prst="rect">
            <a:avLst/>
          </a:prstGeom>
          <a:noFill/>
          <a:ln w="12600">
            <a:noFill/>
          </a:ln>
        </p:spPr>
        <p:txBody>
          <a:bodyPr lIns="0" rIns="0" tIns="0" bIns="0" anchor="t">
            <a:noAutofit/>
          </a:bodyPr>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Dataset (x86/x64)</a:t>
            </a: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Extraction of file binary features</a:t>
            </a: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Data processing</a:t>
            </a: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Demonstration of graph neural network structure</a:t>
            </a: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Loss function and optimization method selection</a:t>
            </a: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Experimental results display</a:t>
            </a:r>
            <a:endParaRPr b="0" lang="en-US" sz="1800" spc="-1" strike="noStrike">
              <a:latin typeface="Arial"/>
            </a:endParaRPr>
          </a:p>
          <a:p>
            <a:pPr marL="360000" indent="-360000">
              <a:lnSpc>
                <a:spcPct val="100000"/>
              </a:lnSpc>
              <a:spcBef>
                <a:spcPts val="1001"/>
              </a:spcBef>
              <a:buClr>
                <a:srgbClr val="00883a"/>
              </a:buClr>
              <a:buFont typeface="StarSymbol"/>
              <a:buAutoNum type="arabicPeriod"/>
            </a:pPr>
            <a:r>
              <a:rPr b="1" lang="en-US" sz="1800" spc="-1" strike="noStrike">
                <a:solidFill>
                  <a:srgbClr val="000000"/>
                </a:solidFill>
                <a:latin typeface="Arial"/>
                <a:ea typeface="Arial"/>
              </a:rPr>
              <a:t>Possible optimization directions</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333360" y="189000"/>
            <a:ext cx="11523240" cy="1078560"/>
          </a:xfrm>
          <a:prstGeom prst="rect">
            <a:avLst/>
          </a:prstGeom>
          <a:noFill/>
          <a:ln w="12600">
            <a:noFill/>
          </a:ln>
        </p:spPr>
        <p:txBody>
          <a:bodyPr lIns="0" rIns="0" tIns="0" bIns="0" anchor="ctr">
            <a:noAutofit/>
          </a:bodyPr>
          <a:p>
            <a:pPr algn="just">
              <a:lnSpc>
                <a:spcPct val="100000"/>
              </a:lnSpc>
              <a:spcBef>
                <a:spcPts val="2401"/>
              </a:spcBef>
              <a:spcAft>
                <a:spcPts val="400"/>
              </a:spcAft>
              <a:buNone/>
              <a:tabLst>
                <a:tab algn="l" pos="0"/>
              </a:tabLst>
            </a:pPr>
            <a:r>
              <a:rPr b="1" lang="en-US" sz="2400" spc="-1" strike="noStrike">
                <a:solidFill>
                  <a:srgbClr val="08ab4f"/>
                </a:solidFill>
                <a:latin typeface="Arial"/>
                <a:ea typeface="Arial"/>
              </a:rPr>
              <a:t>1. Settings and parameter optimization in neural networks</a:t>
            </a:r>
            <a:endParaRPr b="0" lang="en-US" sz="2400" spc="-1" strike="noStrike">
              <a:latin typeface="Arial"/>
            </a:endParaRPr>
          </a:p>
        </p:txBody>
      </p:sp>
      <p:sp>
        <p:nvSpPr>
          <p:cNvPr id="240" name="PlaceHolder 2"/>
          <p:cNvSpPr>
            <a:spLocks noGrp="1"/>
          </p:cNvSpPr>
          <p:nvPr>
            <p:ph/>
          </p:nvPr>
        </p:nvSpPr>
        <p:spPr>
          <a:xfrm>
            <a:off x="360000" y="1268280"/>
            <a:ext cx="11520720" cy="5112360"/>
          </a:xfrm>
          <a:prstGeom prst="rect">
            <a:avLst/>
          </a:prstGeom>
          <a:noFill/>
          <a:ln w="12600">
            <a:noFill/>
          </a:ln>
        </p:spPr>
        <p:txBody>
          <a:bodyPr lIns="0" rIns="0" tIns="0" bIns="0" anchor="t">
            <a:normAutofit/>
          </a:bodyPr>
          <a:p>
            <a:pPr marL="360000" indent="-360000">
              <a:lnSpc>
                <a:spcPct val="100000"/>
              </a:lnSpc>
              <a:spcBef>
                <a:spcPts val="1001"/>
              </a:spcBef>
              <a:buClr>
                <a:srgbClr val="77caee"/>
              </a:buClr>
              <a:buSzPct val="45000"/>
              <a:buFont typeface="Wingdings" charset="2"/>
              <a:buChar char=""/>
            </a:pPr>
            <a:r>
              <a:rPr b="0" lang="en-US" sz="1800" spc="-1" strike="noStrike">
                <a:solidFill>
                  <a:srgbClr val="08ab4f"/>
                </a:solidFill>
                <a:latin typeface="Arial"/>
                <a:ea typeface="Arial"/>
              </a:rPr>
              <a:t>Combat the vanishing gradient problem by setting dropout</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8ab4f"/>
                </a:solidFill>
                <a:latin typeface="Arial"/>
                <a:ea typeface="Arial"/>
              </a:rPr>
              <a:t>      </a:t>
            </a:r>
            <a:r>
              <a:rPr b="0" lang="en-US" sz="1800" spc="-1" strike="noStrike">
                <a:solidFill>
                  <a:srgbClr val="08ab4f"/>
                </a:solidFill>
                <a:latin typeface="Arial"/>
                <a:ea typeface="Arial"/>
              </a:rPr>
              <a:t>Set bias so that the neural network can fit more complex functions</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333360" y="189000"/>
            <a:ext cx="11523240" cy="1078560"/>
          </a:xfrm>
          <a:prstGeom prst="rect">
            <a:avLst/>
          </a:prstGeom>
          <a:noFill/>
          <a:ln w="12600">
            <a:noFill/>
          </a:ln>
        </p:spPr>
        <p:txBody>
          <a:bodyPr lIns="0" rIns="0" tIns="0" bIns="0" anchor="ctr">
            <a:noAutofit/>
          </a:bodyPr>
          <a:p>
            <a:pPr algn="just">
              <a:lnSpc>
                <a:spcPct val="100000"/>
              </a:lnSpc>
              <a:spcBef>
                <a:spcPts val="2401"/>
              </a:spcBef>
              <a:spcAft>
                <a:spcPts val="400"/>
              </a:spcAft>
              <a:buNone/>
              <a:tabLst>
                <a:tab algn="l" pos="0"/>
              </a:tabLst>
            </a:pPr>
            <a:r>
              <a:rPr b="1" lang="en-US" sz="2400" spc="-1" strike="noStrike">
                <a:solidFill>
                  <a:srgbClr val="08ab4f"/>
                </a:solidFill>
                <a:latin typeface="Arial"/>
                <a:ea typeface="Arial"/>
              </a:rPr>
              <a:t>2.1. Automatically extract features based on pre-training model</a:t>
            </a:r>
            <a:endParaRPr b="0" lang="en-US" sz="2400" spc="-1" strike="noStrike">
              <a:latin typeface="Arial"/>
            </a:endParaRPr>
          </a:p>
        </p:txBody>
      </p:sp>
      <p:sp>
        <p:nvSpPr>
          <p:cNvPr id="242" name="PlaceHolder 2"/>
          <p:cNvSpPr>
            <a:spLocks noGrp="1"/>
          </p:cNvSpPr>
          <p:nvPr>
            <p:ph/>
          </p:nvPr>
        </p:nvSpPr>
        <p:spPr>
          <a:xfrm>
            <a:off x="360000" y="1268280"/>
            <a:ext cx="11520720" cy="511236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r>
              <a:rPr b="0" lang="en-US" sz="1800" spc="-1" strike="noStrike">
                <a:solidFill>
                  <a:srgbClr val="08ab4f"/>
                </a:solidFill>
                <a:latin typeface="Arial"/>
                <a:ea typeface="Arial"/>
              </a:rPr>
              <a:t>Based on Data Flow Pairs and Control Flow Pairs, the model can automatically extract data relationships in blocks</a:t>
            </a: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8ab4f"/>
                </a:solidFill>
                <a:latin typeface="Arial"/>
                <a:ea typeface="Arial"/>
              </a:rPr>
              <a:t>Def-Use relation and Control Flows. Cite:Li, Xuezixiang, Yu Qu, and Heng Yin. "Palmtree: Learning an assembly language model for instruction embedding."</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8ab4f"/>
                </a:solidFill>
                <a:latin typeface="Arial"/>
                <a:ea typeface="Arial"/>
              </a:rPr>
              <a:t>   </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pic>
        <p:nvPicPr>
          <p:cNvPr id="243" name="图片 271" descr=""/>
          <p:cNvPicPr/>
          <p:nvPr/>
        </p:nvPicPr>
        <p:blipFill>
          <a:blip r:embed="rId1"/>
          <a:stretch/>
        </p:blipFill>
        <p:spPr>
          <a:xfrm>
            <a:off x="540000" y="2352600"/>
            <a:ext cx="7351560" cy="37666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2.2 Automatically generate information embeddings of nodes relative to the graph</a:t>
            </a:r>
            <a:endParaRPr b="0" lang="en-US" sz="2400" spc="-1" strike="noStrike">
              <a:latin typeface="Arial"/>
            </a:endParaRPr>
          </a:p>
        </p:txBody>
      </p:sp>
      <p:sp>
        <p:nvSpPr>
          <p:cNvPr id="245" name="PlaceHolder 2"/>
          <p:cNvSpPr>
            <a:spLocks noGrp="1"/>
          </p:cNvSpPr>
          <p:nvPr>
            <p:ph/>
          </p:nvPr>
        </p:nvSpPr>
        <p:spPr>
          <a:xfrm>
            <a:off x="336240" y="1268280"/>
            <a:ext cx="11520720" cy="5112360"/>
          </a:xfrm>
          <a:prstGeom prst="rect">
            <a:avLst/>
          </a:prstGeom>
          <a:noFill/>
          <a:ln w="12600">
            <a:noFill/>
          </a:ln>
        </p:spPr>
        <p:txBody>
          <a:bodyPr lIns="0" rIns="0" tIns="0" bIns="0" anchor="t">
            <a:normAutofit/>
          </a:bodyPr>
          <a:p>
            <a:pPr marL="228600" indent="-228600">
              <a:lnSpc>
                <a:spcPct val="100000"/>
              </a:lnSpc>
              <a:spcBef>
                <a:spcPts val="1001"/>
              </a:spcBef>
              <a:buNone/>
              <a:tabLst>
                <a:tab algn="l" pos="0"/>
              </a:tabLst>
            </a:pPr>
            <a:r>
              <a:rPr b="1" lang="en-US" sz="1800" spc="-1" strike="noStrike">
                <a:solidFill>
                  <a:srgbClr val="08ab4f"/>
                </a:solidFill>
                <a:latin typeface="Arial"/>
                <a:ea typeface="Arial"/>
              </a:rPr>
              <a:t>Use the position information of the CFG node and the surrounding structural information as the embedding vector and connect it with the feature vector  </a:t>
            </a:r>
            <a:r>
              <a:rPr b="1" lang="en-US" sz="1800" spc="-1" strike="noStrike">
                <a:solidFill>
                  <a:srgbClr val="333333"/>
                </a:solidFill>
                <a:latin typeface="Arial"/>
                <a:ea typeface="Arial"/>
              </a:rPr>
              <a:t>cite:Liu, Renming, et al. "Graph Positional and Structural Encoder." arXiv preprint arXiv:2307.07107 (2023).</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pic>
        <p:nvPicPr>
          <p:cNvPr id="246" name="图片 274" descr=""/>
          <p:cNvPicPr/>
          <p:nvPr/>
        </p:nvPicPr>
        <p:blipFill>
          <a:blip r:embed="rId1"/>
          <a:stretch/>
        </p:blipFill>
        <p:spPr>
          <a:xfrm>
            <a:off x="430560" y="2303280"/>
            <a:ext cx="9108720" cy="4554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sldNum" idx="10"/>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50501DB8-F815-4266-83A8-148560F01AEB}" type="slidenum">
              <a:rPr b="1" lang="en-US" sz="1100" spc="-1" strike="noStrike">
                <a:solidFill>
                  <a:srgbClr val="808080"/>
                </a:solidFill>
                <a:latin typeface="Arial"/>
                <a:ea typeface="Arial"/>
              </a:rPr>
              <a:t>2</a:t>
            </a:fld>
            <a:endParaRPr b="0" lang="en-US" sz="1100" spc="-1" strike="noStrike">
              <a:latin typeface="Times New Roman"/>
            </a:endParaRPr>
          </a:p>
        </p:txBody>
      </p:sp>
      <p:sp>
        <p:nvSpPr>
          <p:cNvPr id="183" name="PlaceHolder 2"/>
          <p:cNvSpPr>
            <a:spLocks noGrp="1"/>
          </p:cNvSpPr>
          <p:nvPr>
            <p:ph type="title"/>
          </p:nvPr>
        </p:nvSpPr>
        <p:spPr>
          <a:xfrm>
            <a:off x="686520" y="1648800"/>
            <a:ext cx="11504520" cy="143892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01 </a:t>
            </a:r>
            <a:r>
              <a:rPr b="1" lang="en-US" sz="4200" spc="-1" strike="noStrike">
                <a:solidFill>
                  <a:srgbClr val="08ab4f"/>
                </a:solidFill>
                <a:latin typeface="Arial"/>
                <a:ea typeface="Arial"/>
              </a:rPr>
              <a:t>Dataset</a:t>
            </a:r>
            <a:r>
              <a:rPr b="1" lang="en-US" sz="3600" spc="-1" strike="noStrike">
                <a:solidFill>
                  <a:srgbClr val="000000"/>
                </a:solidFill>
                <a:latin typeface="Arial"/>
                <a:ea typeface="Arial"/>
              </a:rPr>
              <a:t> </a:t>
            </a:r>
            <a:br>
              <a:rPr sz="3600"/>
            </a:br>
            <a:endParaRPr b="0" lang="en-US" sz="3600" spc="-1" strike="noStrike">
              <a:latin typeface="Arial"/>
            </a:endParaRPr>
          </a:p>
        </p:txBody>
      </p:sp>
      <p:pic>
        <p:nvPicPr>
          <p:cNvPr id="184" name="lmu_green.pdf" descr="lmu_green.pdf"/>
          <p:cNvPicPr/>
          <p:nvPr/>
        </p:nvPicPr>
        <p:blipFill>
          <a:blip r:embed="rId1"/>
          <a:stretch/>
        </p:blipFill>
        <p:spPr>
          <a:xfrm>
            <a:off x="10019880" y="314640"/>
            <a:ext cx="1744920" cy="826920"/>
          </a:xfrm>
          <a:prstGeom prst="rect">
            <a:avLst/>
          </a:prstGeom>
          <a:ln w="1270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Part of Compiled Dataset BinKit2.0</a:t>
            </a:r>
            <a:endParaRPr b="0" lang="en-US" sz="2400" spc="-1" strike="noStrike">
              <a:latin typeface="Arial"/>
            </a:endParaRPr>
          </a:p>
        </p:txBody>
      </p:sp>
      <p:sp>
        <p:nvSpPr>
          <p:cNvPr id="186" name="PlaceHolder 2"/>
          <p:cNvSpPr>
            <a:spLocks noGrp="1"/>
          </p:cNvSpPr>
          <p:nvPr>
            <p:ph/>
          </p:nvPr>
        </p:nvSpPr>
        <p:spPr>
          <a:xfrm>
            <a:off x="336240" y="1268280"/>
            <a:ext cx="11520720" cy="5112360"/>
          </a:xfrm>
          <a:prstGeom prst="rect">
            <a:avLst/>
          </a:prstGeom>
          <a:noFill/>
          <a:ln w="12600">
            <a:noFill/>
          </a:ln>
        </p:spPr>
        <p:txBody>
          <a:bodyPr lIns="0" rIns="0" tIns="0" bIns="0" anchor="t">
            <a:normAutofit/>
          </a:bodyPr>
          <a:p>
            <a:pPr>
              <a:lnSpc>
                <a:spcPct val="100000"/>
              </a:lnSpc>
              <a:spcBef>
                <a:spcPts val="1001"/>
              </a:spcBef>
              <a:buNone/>
              <a:tabLst>
                <a:tab algn="l" pos="0"/>
              </a:tabLst>
            </a:pPr>
            <a:endParaRPr b="0" lang="en-US" sz="1800" spc="-1" strike="noStrike">
              <a:latin typeface="Arial"/>
            </a:endParaRPr>
          </a:p>
          <a:p>
            <a:pPr marL="360000" indent="-360000">
              <a:lnSpc>
                <a:spcPct val="100000"/>
              </a:lnSpc>
              <a:spcBef>
                <a:spcPts val="1001"/>
              </a:spcBef>
              <a:buClr>
                <a:srgbClr val="00883a"/>
              </a:buClr>
              <a:buFont typeface="StarSymbol"/>
              <a:buChar char="■"/>
              <a:tabLst>
                <a:tab algn="l" pos="0"/>
              </a:tabLst>
            </a:pPr>
            <a:r>
              <a:rPr b="0" lang="en-US" sz="1800" spc="-1" strike="noStrike">
                <a:solidFill>
                  <a:srgbClr val="08ab4f"/>
                </a:solidFill>
                <a:latin typeface="Arial"/>
                <a:ea typeface="DejaVu Sans"/>
              </a:rPr>
              <a:t>A2ps, binutils(X86/64 Platform)</a:t>
            </a:r>
            <a:endParaRPr b="0" lang="en-US" sz="1800" spc="-1" strike="noStrike">
              <a:latin typeface="Arial"/>
            </a:endParaRPr>
          </a:p>
          <a:p>
            <a:pPr>
              <a:lnSpc>
                <a:spcPct val="100000"/>
              </a:lnSpc>
              <a:spcBef>
                <a:spcPts val="1001"/>
              </a:spcBef>
              <a:buNone/>
              <a:tabLst>
                <a:tab algn="l" pos="0"/>
              </a:tabLst>
            </a:pPr>
            <a:endParaRPr b="0" lang="en-US" sz="1800" spc="-1" strike="noStrike">
              <a:latin typeface="Arial"/>
            </a:endParaRPr>
          </a:p>
          <a:p>
            <a:pPr>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Clr>
                <a:srgbClr val="00883a"/>
              </a:buClr>
              <a:buFont typeface="Arial"/>
              <a:buChar char="•"/>
              <a:tabLst>
                <a:tab algn="l" pos="0"/>
              </a:tabLst>
            </a:pPr>
            <a:r>
              <a:rPr b="0" lang="en-US" sz="1400" spc="-1" strike="noStrike">
                <a:solidFill>
                  <a:srgbClr val="000000"/>
                </a:solidFill>
                <a:latin typeface="Arial"/>
                <a:ea typeface="DejaVu Sans"/>
              </a:rPr>
              <a:t>We use the binary files from these two folders to build CFGs, the binary files in these two folders are compiled by different platforms, compilers, and compilation levels.</a:t>
            </a:r>
            <a:endParaRPr b="0" lang="en-US" sz="1400" spc="-1" strike="noStrike">
              <a:latin typeface="Arial"/>
            </a:endParaRPr>
          </a:p>
          <a:p>
            <a:pPr>
              <a:lnSpc>
                <a:spcPct val="100000"/>
              </a:lnSpc>
              <a:spcBef>
                <a:spcPts val="1001"/>
              </a:spcBef>
              <a:buNone/>
              <a:tabLst>
                <a:tab algn="l" pos="0"/>
              </a:tabLst>
            </a:pPr>
            <a:endParaRPr b="0" lang="en-US" sz="1800" spc="-1" strike="noStrike">
              <a:latin typeface="Arial"/>
            </a:endParaRPr>
          </a:p>
          <a:p>
            <a:pPr>
              <a:lnSpc>
                <a:spcPct val="100000"/>
              </a:lnSpc>
              <a:spcBef>
                <a:spcPts val="1001"/>
              </a:spcBef>
              <a:buNone/>
              <a:tabLst>
                <a:tab algn="l" pos="0"/>
              </a:tabLst>
            </a:pPr>
            <a:endParaRPr b="0" lang="en-US" sz="1800" spc="-1" strike="noStrike">
              <a:latin typeface="Arial"/>
            </a:endParaRPr>
          </a:p>
          <a:p>
            <a:pPr>
              <a:lnSpc>
                <a:spcPct val="100000"/>
              </a:lnSpc>
              <a:spcBef>
                <a:spcPts val="1001"/>
              </a:spcBef>
              <a:buNone/>
              <a:tabLst>
                <a:tab algn="l" pos="0"/>
              </a:tabLst>
            </a:pPr>
            <a:endParaRPr b="0" lang="en-US" sz="1800" spc="-1" strike="noStrike">
              <a:latin typeface="Arial"/>
            </a:endParaRPr>
          </a:p>
          <a:p>
            <a:pPr>
              <a:lnSpc>
                <a:spcPct val="100000"/>
              </a:lnSpc>
              <a:spcBef>
                <a:spcPts val="1001"/>
              </a:spcBef>
              <a:buNone/>
              <a:tabLst>
                <a:tab algn="l" pos="0"/>
              </a:tabLst>
            </a:pPr>
            <a:endParaRPr b="0" lang="en-US" sz="1800" spc="-1" strike="noStrike">
              <a:latin typeface="Arial"/>
            </a:endParaRPr>
          </a:p>
          <a:p>
            <a:pPr>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sldNum" idx="11"/>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C53A61FC-84A9-4CE5-AA56-A369C7BB9BEA}" type="slidenum">
              <a:rPr b="1" lang="en-US" sz="1100" spc="-1" strike="noStrike">
                <a:solidFill>
                  <a:srgbClr val="808080"/>
                </a:solidFill>
                <a:latin typeface="Arial"/>
                <a:ea typeface="Arial"/>
              </a:rPr>
              <a:t>4</a:t>
            </a:fld>
            <a:endParaRPr b="0" lang="en-US" sz="1100" spc="-1" strike="noStrike">
              <a:latin typeface="Times New Roman"/>
            </a:endParaRPr>
          </a:p>
        </p:txBody>
      </p:sp>
      <p:sp>
        <p:nvSpPr>
          <p:cNvPr id="188" name="PlaceHolder 2"/>
          <p:cNvSpPr>
            <a:spLocks noGrp="1"/>
          </p:cNvSpPr>
          <p:nvPr>
            <p:ph type="title"/>
          </p:nvPr>
        </p:nvSpPr>
        <p:spPr>
          <a:xfrm>
            <a:off x="686520" y="1648800"/>
            <a:ext cx="11504520" cy="143892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02 </a:t>
            </a:r>
            <a:r>
              <a:rPr b="1" lang="en-US" sz="4200" spc="-1" strike="noStrike">
                <a:solidFill>
                  <a:srgbClr val="08ab4f"/>
                </a:solidFill>
                <a:latin typeface="Arial"/>
                <a:ea typeface="Arial"/>
              </a:rPr>
              <a:t>Extraction of file binary features</a:t>
            </a:r>
            <a:r>
              <a:rPr b="1" lang="en-US" sz="3600" spc="-1" strike="noStrike">
                <a:solidFill>
                  <a:srgbClr val="000000"/>
                </a:solidFill>
                <a:latin typeface="Arial"/>
                <a:ea typeface="Arial"/>
              </a:rPr>
              <a:t> </a:t>
            </a:r>
            <a:br>
              <a:rPr sz="3600"/>
            </a:br>
            <a:endParaRPr b="0" lang="en-US" sz="3600" spc="-1" strike="noStrike">
              <a:latin typeface="Arial"/>
            </a:endParaRPr>
          </a:p>
        </p:txBody>
      </p:sp>
      <p:pic>
        <p:nvPicPr>
          <p:cNvPr id="189" name="lmu_green.pdf 2" descr="lmu_green.pdf"/>
          <p:cNvPicPr/>
          <p:nvPr/>
        </p:nvPicPr>
        <p:blipFill>
          <a:blip r:embed="rId1"/>
          <a:stretch/>
        </p:blipFill>
        <p:spPr>
          <a:xfrm>
            <a:off x="10019880" y="314640"/>
            <a:ext cx="1744920" cy="826920"/>
          </a:xfrm>
          <a:prstGeom prst="rect">
            <a:avLst/>
          </a:prstGeom>
          <a:ln w="1270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333360" y="188640"/>
            <a:ext cx="11523240" cy="1078560"/>
          </a:xfrm>
          <a:prstGeom prst="rect">
            <a:avLst/>
          </a:prstGeom>
          <a:noFill/>
          <a:ln w="12600">
            <a:noFill/>
          </a:ln>
        </p:spPr>
        <p:txBody>
          <a:bodyPr lIns="0" rIns="0" tIns="0" bIns="0" anchor="ctr">
            <a:noAutofit/>
          </a:bodyPr>
          <a:p>
            <a:pPr marL="325800">
              <a:lnSpc>
                <a:spcPct val="100000"/>
              </a:lnSpc>
              <a:buNone/>
              <a:tabLst>
                <a:tab algn="l" pos="0"/>
              </a:tabLst>
            </a:pPr>
            <a:r>
              <a:rPr b="1" lang="en-US" sz="2400" spc="-1" strike="noStrike">
                <a:solidFill>
                  <a:srgbClr val="08ab4f"/>
                </a:solidFill>
                <a:latin typeface="Arial"/>
                <a:ea typeface="Arial"/>
              </a:rPr>
              <a:t>Extraction of file binary features</a:t>
            </a:r>
            <a:endParaRPr b="0" lang="en-US" sz="2400" spc="-1" strike="noStrike">
              <a:latin typeface="Arial"/>
            </a:endParaRPr>
          </a:p>
        </p:txBody>
      </p:sp>
      <p:sp>
        <p:nvSpPr>
          <p:cNvPr id="191" name="PlaceHolder 2"/>
          <p:cNvSpPr>
            <a:spLocks noGrp="1"/>
          </p:cNvSpPr>
          <p:nvPr>
            <p:ph/>
          </p:nvPr>
        </p:nvSpPr>
        <p:spPr>
          <a:xfrm>
            <a:off x="336240" y="1268280"/>
            <a:ext cx="11520720" cy="5112360"/>
          </a:xfrm>
          <a:prstGeom prst="rect">
            <a:avLst/>
          </a:prstGeom>
          <a:noFill/>
          <a:ln w="12600">
            <a:noFill/>
          </a:ln>
        </p:spPr>
        <p:txBody>
          <a:bodyPr lIns="0" rIns="0" tIns="0" bIns="0" anchor="t">
            <a:normAutofit fontScale="88000"/>
          </a:bodyPr>
          <a:p>
            <a:pPr marL="228600" indent="-228600">
              <a:lnSpc>
                <a:spcPct val="100000"/>
              </a:lnSpc>
              <a:spcBef>
                <a:spcPts val="1001"/>
              </a:spcBef>
              <a:buNone/>
              <a:tabLst>
                <a:tab algn="l" pos="0"/>
              </a:tabLst>
            </a:pPr>
            <a:r>
              <a:rPr b="0" lang="en-US" sz="1800" spc="-1" strike="noStrike">
                <a:solidFill>
                  <a:srgbClr val="08ab4f"/>
                </a:solidFill>
                <a:latin typeface="Arial"/>
                <a:ea typeface="Arial"/>
              </a:rPr>
              <a:t>Feature extraction of function is based on the Angr package</a:t>
            </a: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Based on:  project.analyses.CFGFast()  cfg.kb.functions</a:t>
            </a: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Analyze on a node basis</a:t>
            </a: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Then extra Structural  information like:No. of offspring, Betweenness(graph level)</a:t>
            </a: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Extra Node internal features like: Numeric Constants, No. of Transfer Instructions(code level)</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8ab4f"/>
                </a:solidFill>
                <a:latin typeface="Arial"/>
                <a:ea typeface="Arial"/>
              </a:rPr>
              <a:t>Extract CFG in function units from binary file</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A binary file contains multiple functions. At this time, consider functions have enough blocks(&gt;=3)</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Arial"/>
              </a:rPr>
              <a:t>And does not consider functions that are system calls</a:t>
            </a:r>
            <a:endParaRPr b="0" lang="en-US" sz="1800" spc="-1" strike="noStrike">
              <a:latin typeface="Arial"/>
            </a:endParaRPr>
          </a:p>
          <a:p>
            <a:pPr marL="228600" indent="-228600">
              <a:lnSpc>
                <a:spcPct val="100000"/>
              </a:lnSpc>
              <a:spcBef>
                <a:spcPts val="1001"/>
              </a:spcBef>
              <a:buNone/>
              <a:tabLst>
                <a:tab algn="l" pos="0"/>
              </a:tabLst>
            </a:pP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8ab4f"/>
                </a:solidFill>
                <a:latin typeface="Arial"/>
                <a:ea typeface="Arial"/>
              </a:rPr>
              <a:t>Output result processing</a:t>
            </a:r>
            <a:endParaRPr b="0" lang="en-US" sz="1800" spc="-1" strike="noStrike">
              <a:latin typeface="Arial"/>
            </a:endParaRPr>
          </a:p>
          <a:p>
            <a:pPr marL="228600" indent="-228600">
              <a:lnSpc>
                <a:spcPct val="100000"/>
              </a:lnSpc>
              <a:spcBef>
                <a:spcPts val="1001"/>
              </a:spcBef>
              <a:buNone/>
              <a:tabLst>
                <a:tab algn="l" pos="0"/>
              </a:tabLst>
            </a:pPr>
            <a:r>
              <a:rPr b="0" lang="en-US" sz="1800" spc="-1" strike="noStrike">
                <a:solidFill>
                  <a:srgbClr val="000000"/>
                </a:solidFill>
                <a:latin typeface="Arial"/>
                <a:ea typeface="DejaVu Sans"/>
              </a:rPr>
              <a:t>Store the extracted function CFG and file name + function name as the result for subsequent generation of training and test sets.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Num" idx="12"/>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6A813396-0ABF-4092-9BA7-405E7DCBFF72}" type="slidenum">
              <a:rPr b="1" lang="en-US" sz="1100" spc="-1" strike="noStrike">
                <a:solidFill>
                  <a:srgbClr val="808080"/>
                </a:solidFill>
                <a:latin typeface="Arial"/>
                <a:ea typeface="Arial"/>
              </a:rPr>
              <a:t>6</a:t>
            </a:fld>
            <a:endParaRPr b="0" lang="en-US" sz="1100" spc="-1" strike="noStrike">
              <a:latin typeface="Times New Roman"/>
            </a:endParaRPr>
          </a:p>
        </p:txBody>
      </p:sp>
      <p:sp>
        <p:nvSpPr>
          <p:cNvPr id="193" name="PlaceHolder 2"/>
          <p:cNvSpPr>
            <a:spLocks noGrp="1"/>
          </p:cNvSpPr>
          <p:nvPr>
            <p:ph type="title"/>
          </p:nvPr>
        </p:nvSpPr>
        <p:spPr>
          <a:xfrm>
            <a:off x="686520" y="1648800"/>
            <a:ext cx="11504520" cy="1438920"/>
          </a:xfrm>
          <a:prstGeom prst="rect">
            <a:avLst/>
          </a:prstGeom>
          <a:noFill/>
          <a:ln w="12600">
            <a:noFill/>
          </a:ln>
        </p:spPr>
        <p:txBody>
          <a:bodyPr lIns="0" rIns="0" tIns="0" bIns="0" anchor="ctr">
            <a:normAutofit/>
          </a:bodyPr>
          <a:p>
            <a:pPr>
              <a:lnSpc>
                <a:spcPct val="100000"/>
              </a:lnSpc>
              <a:buNone/>
              <a:tabLst>
                <a:tab algn="l" pos="0"/>
              </a:tabLst>
            </a:pPr>
            <a:r>
              <a:rPr b="1" lang="en-US" sz="4200" spc="-1" strike="noStrike">
                <a:solidFill>
                  <a:srgbClr val="000000"/>
                </a:solidFill>
                <a:latin typeface="Arial"/>
                <a:ea typeface="Arial"/>
              </a:rPr>
              <a:t>03 </a:t>
            </a:r>
            <a:r>
              <a:rPr b="1" lang="en-US" sz="4200" spc="-1" strike="noStrike">
                <a:solidFill>
                  <a:srgbClr val="08ab4f"/>
                </a:solidFill>
                <a:latin typeface="Arial"/>
                <a:ea typeface="Arial"/>
              </a:rPr>
              <a:t>Data processing</a:t>
            </a:r>
            <a:br>
              <a:rPr sz="4200"/>
            </a:br>
            <a:endParaRPr b="0" lang="en-US" sz="4200" spc="-1" strike="noStrike">
              <a:latin typeface="Arial"/>
            </a:endParaRPr>
          </a:p>
        </p:txBody>
      </p:sp>
      <p:pic>
        <p:nvPicPr>
          <p:cNvPr id="194" name="lmu_green.pdf 4" descr="lmu_green.pdf"/>
          <p:cNvPicPr/>
          <p:nvPr/>
        </p:nvPicPr>
        <p:blipFill>
          <a:blip r:embed="rId1"/>
          <a:stretch/>
        </p:blipFill>
        <p:spPr>
          <a:xfrm>
            <a:off x="10019880" y="314640"/>
            <a:ext cx="1744920" cy="826920"/>
          </a:xfrm>
          <a:prstGeom prst="rect">
            <a:avLst/>
          </a:prstGeom>
          <a:ln w="127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333360" y="188640"/>
            <a:ext cx="11523240" cy="1078560"/>
          </a:xfrm>
          <a:prstGeom prst="rect">
            <a:avLst/>
          </a:prstGeom>
          <a:noFill/>
          <a:ln w="0">
            <a:noFill/>
          </a:ln>
        </p:spPr>
        <p:txBody>
          <a:bodyPr lIns="0" rIns="0" tIns="0" bIns="0" anchor="ctr">
            <a:noAutofit/>
          </a:bodyPr>
          <a:p>
            <a:pPr>
              <a:lnSpc>
                <a:spcPct val="90000"/>
              </a:lnSpc>
              <a:buNone/>
            </a:pPr>
            <a:r>
              <a:rPr b="0" lang="en-US" sz="4400" spc="-1" strike="noStrike">
                <a:solidFill>
                  <a:srgbClr val="08ab4f"/>
                </a:solidFill>
                <a:latin typeface="Arial"/>
                <a:ea typeface="DejaVu Sans"/>
              </a:rPr>
              <a:t>data processing</a:t>
            </a:r>
            <a:endParaRPr b="0" lang="en-US" sz="4400" spc="-1" strike="noStrike">
              <a:latin typeface="Arial"/>
            </a:endParaRPr>
          </a:p>
        </p:txBody>
      </p:sp>
      <p:sp>
        <p:nvSpPr>
          <p:cNvPr id="196" name="PlaceHolder 2"/>
          <p:cNvSpPr>
            <a:spLocks noGrp="1"/>
          </p:cNvSpPr>
          <p:nvPr>
            <p:ph/>
          </p:nvPr>
        </p:nvSpPr>
        <p:spPr>
          <a:xfrm>
            <a:off x="336240" y="1268280"/>
            <a:ext cx="11520720" cy="5112360"/>
          </a:xfrm>
          <a:prstGeom prst="rect">
            <a:avLst/>
          </a:prstGeom>
          <a:noFill/>
          <a:ln w="0">
            <a:noFill/>
          </a:ln>
        </p:spPr>
        <p:txBody>
          <a:bodyPr lIns="0" rIns="0" tIns="0" bIns="0" anchor="t">
            <a:normAutofit/>
          </a:bodyPr>
          <a:p>
            <a:pPr marL="228600" indent="-228600">
              <a:lnSpc>
                <a:spcPct val="90000"/>
              </a:lnSpc>
              <a:spcBef>
                <a:spcPts val="1001"/>
              </a:spcBef>
              <a:buClr>
                <a:srgbClr val="08ab4f"/>
              </a:buClr>
              <a:buFont typeface="Arial"/>
              <a:buChar char="•"/>
            </a:pPr>
            <a:r>
              <a:rPr b="0" lang="en-US" sz="2000" spc="-1" strike="noStrike">
                <a:solidFill>
                  <a:srgbClr val="08ab4f"/>
                </a:solidFill>
                <a:latin typeface="Arial"/>
                <a:ea typeface="DejaVu Sans"/>
              </a:rPr>
              <a:t>Converting CFGs into matrices</a:t>
            </a:r>
            <a:endParaRPr b="0" lang="en-US" sz="2000" spc="-1" strike="noStrike">
              <a:latin typeface="Arial"/>
            </a:endParaRPr>
          </a:p>
          <a:p>
            <a:pPr>
              <a:lnSpc>
                <a:spcPct val="90000"/>
              </a:lnSpc>
              <a:spcBef>
                <a:spcPts val="1001"/>
              </a:spcBef>
              <a:buNone/>
              <a:tabLst>
                <a:tab algn="l" pos="0"/>
              </a:tabLst>
            </a:pPr>
            <a:r>
              <a:rPr b="0" lang="en-US" sz="2000" spc="-1" strike="noStrike">
                <a:solidFill>
                  <a:srgbClr val="000000"/>
                </a:solidFill>
                <a:latin typeface="Arial"/>
                <a:ea typeface="DejaVu Sans"/>
              </a:rPr>
              <a:t>We first transform the generated CFG into a matrix for subsequent operations. Here, each CFG is transformed into two matrices, one is the graph adjacency matrix and the other is the node attribute matrix</a:t>
            </a:r>
            <a:endParaRPr b="0" lang="en-US" sz="2000" spc="-1" strike="noStrike">
              <a:latin typeface="Arial"/>
            </a:endParaRPr>
          </a:p>
          <a:p>
            <a:pPr>
              <a:lnSpc>
                <a:spcPct val="90000"/>
              </a:lnSpc>
              <a:spcBef>
                <a:spcPts val="1001"/>
              </a:spcBef>
              <a:buNone/>
              <a:tabLst>
                <a:tab algn="l" pos="0"/>
              </a:tabLst>
            </a:pPr>
            <a:endParaRPr b="0" lang="en-US" sz="2800" spc="-1" strike="noStrike">
              <a:latin typeface="Arial"/>
            </a:endParaRPr>
          </a:p>
          <a:p>
            <a:pPr marL="228600" indent="-228600">
              <a:lnSpc>
                <a:spcPct val="90000"/>
              </a:lnSpc>
              <a:spcBef>
                <a:spcPts val="1001"/>
              </a:spcBef>
              <a:buClr>
                <a:srgbClr val="08ab4f"/>
              </a:buClr>
              <a:buFont typeface="Arial"/>
              <a:buChar char="•"/>
              <a:tabLst>
                <a:tab algn="l" pos="0"/>
              </a:tabLst>
            </a:pPr>
            <a:r>
              <a:rPr b="0" lang="en-US" sz="2000" spc="-1" strike="noStrike">
                <a:solidFill>
                  <a:srgbClr val="08ab4f"/>
                </a:solidFill>
                <a:latin typeface="Arial"/>
                <a:ea typeface="DejaVu Sans"/>
              </a:rPr>
              <a:t>Generate positive item and negative item</a:t>
            </a:r>
            <a:endParaRPr b="0" lang="en-US" sz="2000" spc="-1" strike="noStrike">
              <a:latin typeface="Arial"/>
            </a:endParaRPr>
          </a:p>
          <a:p>
            <a:pPr>
              <a:lnSpc>
                <a:spcPct val="90000"/>
              </a:lnSpc>
              <a:spcBef>
                <a:spcPts val="1001"/>
              </a:spcBef>
              <a:buNone/>
              <a:tabLst>
                <a:tab algn="l" pos="0"/>
              </a:tabLst>
            </a:pPr>
            <a:r>
              <a:rPr b="0" lang="en-US" sz="2000" spc="-1" strike="noStrike">
                <a:solidFill>
                  <a:srgbClr val="000000"/>
                </a:solidFill>
                <a:latin typeface="Arial"/>
                <a:ea typeface="DejaVu Sans"/>
              </a:rPr>
              <a:t>The form of a postive item is (adjacencyMatrix1, nodeAttributeMatrix1, adjacencyMatrix2, nodeAttributeMatrix2, 1 ). The four matrices come from two different CFGs.</a:t>
            </a:r>
            <a:endParaRPr b="0" lang="en-US" sz="2000" spc="-1" strike="noStrike">
              <a:latin typeface="Arial"/>
            </a:endParaRPr>
          </a:p>
          <a:p>
            <a:pPr>
              <a:lnSpc>
                <a:spcPct val="90000"/>
              </a:lnSpc>
              <a:spcBef>
                <a:spcPts val="1001"/>
              </a:spcBef>
              <a:buNone/>
              <a:tabLst>
                <a:tab algn="l" pos="0"/>
              </a:tabLst>
            </a:pPr>
            <a:r>
              <a:rPr b="0" lang="en-US" sz="2000" spc="-1" strike="noStrike">
                <a:solidFill>
                  <a:srgbClr val="000000"/>
                </a:solidFill>
                <a:latin typeface="Arial"/>
                <a:ea typeface="DejaVu Sans"/>
              </a:rPr>
              <a:t>If the two CFGs are generated from the same binary on the same platform using the same compiler with different optimisation levels, then label = 1 is the positive item. Conversely, label = -1 is the negative item.</a:t>
            </a:r>
            <a:endParaRPr b="0" lang="en-US" sz="2000" spc="-1" strike="noStrike">
              <a:latin typeface="Arial"/>
            </a:endParaRPr>
          </a:p>
          <a:p>
            <a:pPr marL="228600" indent="-228600">
              <a:lnSpc>
                <a:spcPct val="90000"/>
              </a:lnSpc>
              <a:spcBef>
                <a:spcPts val="1001"/>
              </a:spcBef>
              <a:buClr>
                <a:srgbClr val="08ab4f"/>
              </a:buClr>
              <a:buFont typeface="Arial"/>
              <a:buChar char="•"/>
              <a:tabLst>
                <a:tab algn="l" pos="0"/>
              </a:tabLst>
            </a:pPr>
            <a:r>
              <a:rPr b="0" lang="en-US" sz="2000" spc="-1" strike="noStrike">
                <a:solidFill>
                  <a:srgbClr val="08ab4f"/>
                </a:solidFill>
                <a:latin typeface="Arial"/>
                <a:ea typeface="DejaVu Sans"/>
              </a:rPr>
              <a:t>Building the dataset</a:t>
            </a:r>
            <a:endParaRPr b="0" lang="en-US" sz="2000" spc="-1" strike="noStrike">
              <a:latin typeface="Arial"/>
            </a:endParaRPr>
          </a:p>
          <a:p>
            <a:pPr>
              <a:lnSpc>
                <a:spcPct val="90000"/>
              </a:lnSpc>
              <a:spcBef>
                <a:spcPts val="1001"/>
              </a:spcBef>
              <a:buNone/>
              <a:tabLst>
                <a:tab algn="l" pos="0"/>
              </a:tabLst>
            </a:pPr>
            <a:r>
              <a:rPr b="0" lang="en-US" sz="2000" spc="-1" strike="noStrike">
                <a:solidFill>
                  <a:srgbClr val="000000"/>
                </a:solidFill>
                <a:latin typeface="Arial"/>
                <a:ea typeface="DejaVu Sans"/>
              </a:rPr>
              <a:t>Create a graphDataset class that implements the init, len, and getitem methods.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sldNum" idx="13"/>
          </p:nvPr>
        </p:nvSpPr>
        <p:spPr>
          <a:xfrm>
            <a:off x="335160" y="6624360"/>
            <a:ext cx="167040" cy="146880"/>
          </a:xfrm>
          <a:prstGeom prst="rect">
            <a:avLst/>
          </a:prstGeom>
          <a:noFill/>
          <a:ln w="12600">
            <a:noFill/>
          </a:ln>
        </p:spPr>
        <p:txBody>
          <a:bodyPr lIns="0" rIns="0" tIns="0" bIns="0" anchor="ctr">
            <a:noAutofit/>
          </a:bodyPr>
          <a:lstStyle>
            <a:lvl1pPr>
              <a:lnSpc>
                <a:spcPct val="100000"/>
              </a:lnSpc>
              <a:buNone/>
              <a:tabLst>
                <a:tab algn="l" pos="0"/>
              </a:tabLst>
              <a:defRPr b="1" lang="en-US" sz="1100" spc="-1" strike="noStrike">
                <a:solidFill>
                  <a:srgbClr val="808080"/>
                </a:solidFill>
                <a:latin typeface="Arial"/>
                <a:ea typeface="Arial"/>
              </a:defRPr>
            </a:lvl1pPr>
          </a:lstStyle>
          <a:p>
            <a:pPr>
              <a:lnSpc>
                <a:spcPct val="100000"/>
              </a:lnSpc>
              <a:buNone/>
              <a:tabLst>
                <a:tab algn="l" pos="0"/>
              </a:tabLst>
            </a:pPr>
            <a:fld id="{EE38A136-EBDA-4D01-A464-92EADE60435B}" type="slidenum">
              <a:rPr b="1" lang="en-US" sz="1100" spc="-1" strike="noStrike">
                <a:solidFill>
                  <a:srgbClr val="808080"/>
                </a:solidFill>
                <a:latin typeface="Arial"/>
                <a:ea typeface="Arial"/>
              </a:rPr>
              <a:t>8</a:t>
            </a:fld>
            <a:endParaRPr b="0" lang="en-US" sz="1100" spc="-1" strike="noStrike">
              <a:latin typeface="Times New Roman"/>
            </a:endParaRPr>
          </a:p>
        </p:txBody>
      </p:sp>
      <p:sp>
        <p:nvSpPr>
          <p:cNvPr id="198" name="PlaceHolder 2"/>
          <p:cNvSpPr>
            <a:spLocks noGrp="1"/>
          </p:cNvSpPr>
          <p:nvPr>
            <p:ph type="title"/>
          </p:nvPr>
        </p:nvSpPr>
        <p:spPr>
          <a:xfrm>
            <a:off x="686520" y="1648800"/>
            <a:ext cx="11504520" cy="1438920"/>
          </a:xfrm>
          <a:prstGeom prst="rect">
            <a:avLst/>
          </a:prstGeom>
          <a:noFill/>
          <a:ln w="12600">
            <a:noFill/>
          </a:ln>
        </p:spPr>
        <p:txBody>
          <a:bodyPr lIns="0" rIns="0" tIns="0" bIns="0" anchor="ctr">
            <a:normAutofit fontScale="86000"/>
          </a:bodyPr>
          <a:p>
            <a:pPr>
              <a:lnSpc>
                <a:spcPct val="100000"/>
              </a:lnSpc>
              <a:buNone/>
              <a:tabLst>
                <a:tab algn="l" pos="0"/>
              </a:tabLst>
            </a:pPr>
            <a:r>
              <a:rPr b="1" lang="en-US" sz="4200" spc="-1" strike="noStrike">
                <a:solidFill>
                  <a:srgbClr val="000000"/>
                </a:solidFill>
                <a:latin typeface="Arial"/>
                <a:ea typeface="Arial"/>
              </a:rPr>
              <a:t>04 </a:t>
            </a:r>
            <a:r>
              <a:rPr b="1" lang="en-US" sz="4200" spc="-1" strike="noStrike">
                <a:solidFill>
                  <a:srgbClr val="08ab4f"/>
                </a:solidFill>
                <a:latin typeface="Arial"/>
                <a:ea typeface="Arial"/>
              </a:rPr>
              <a:t>Demonstration of graph neural network structure</a:t>
            </a:r>
            <a:br>
              <a:rPr sz="4200"/>
            </a:br>
            <a:endParaRPr b="0" lang="en-US" sz="4200" spc="-1" strike="noStrike">
              <a:latin typeface="Arial"/>
            </a:endParaRPr>
          </a:p>
        </p:txBody>
      </p:sp>
      <p:pic>
        <p:nvPicPr>
          <p:cNvPr id="199" name="lmu_green.pdf 3" descr="lmu_green.pdf"/>
          <p:cNvPicPr/>
          <p:nvPr/>
        </p:nvPicPr>
        <p:blipFill>
          <a:blip r:embed="rId1"/>
          <a:stretch/>
        </p:blipFill>
        <p:spPr>
          <a:xfrm>
            <a:off x="10019880" y="314640"/>
            <a:ext cx="1744920" cy="826920"/>
          </a:xfrm>
          <a:prstGeom prst="rect">
            <a:avLst/>
          </a:prstGeom>
          <a:ln w="1270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31799c"/>
      </a:accent1>
      <a:accent2>
        <a:srgbClr val="713c00"/>
      </a:accent2>
      <a:accent3>
        <a:srgbClr val="08ab4f"/>
      </a:accent3>
      <a:accent4>
        <a:srgbClr val="bf2800"/>
      </a:accent4>
      <a:accent5>
        <a:srgbClr val="ffdd00"/>
      </a:accent5>
      <a:accent6>
        <a:srgbClr val="bf660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Presentation</Template>
  <TotalTime>709</TotalTime>
  <Application>LibreOffice/7.3.7.2$Linux_X86_64 LibreOffice_project/30$Build-2</Application>
  <AppVersion>15.0000</AppVersion>
  <Words>1963</Words>
  <Paragraphs>197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2024-01-25T14:40:52Z</dcterms:created>
  <dc:creator>阳阳 张</dc:creator>
  <dc:description/>
  <dc:language>zh-CN</dc:language>
  <cp:lastModifiedBy/>
  <dcterms:modified xsi:type="dcterms:W3CDTF">2024-07-12T10:44:11Z</dcterms:modified>
  <cp:revision>15</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宽屏</vt:lpwstr>
  </property>
  <property fmtid="{D5CDD505-2E9C-101B-9397-08002B2CF9AE}" pid="4" name="Slides">
    <vt:i4>20</vt:i4>
  </property>
</Properties>
</file>